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6" r:id="rId4"/>
    <p:sldId id="291" r:id="rId5"/>
    <p:sldId id="286" r:id="rId6"/>
    <p:sldId id="292" r:id="rId7"/>
    <p:sldId id="279" r:id="rId8"/>
    <p:sldId id="287" r:id="rId9"/>
    <p:sldId id="273" r:id="rId10"/>
    <p:sldId id="280" r:id="rId11"/>
    <p:sldId id="285" r:id="rId12"/>
    <p:sldId id="281" r:id="rId13"/>
    <p:sldId id="282" r:id="rId14"/>
    <p:sldId id="283" r:id="rId15"/>
    <p:sldId id="284" r:id="rId16"/>
    <p:sldId id="288" r:id="rId17"/>
    <p:sldId id="274" r:id="rId18"/>
    <p:sldId id="290" r:id="rId19"/>
    <p:sldId id="289"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4060"/>
    <a:srgbClr val="1D3E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45" autoAdjust="0"/>
    <p:restoredTop sz="94660"/>
  </p:normalViewPr>
  <p:slideViewPr>
    <p:cSldViewPr snapToGrid="0">
      <p:cViewPr varScale="1">
        <p:scale>
          <a:sx n="107" d="100"/>
          <a:sy n="107" d="100"/>
        </p:scale>
        <p:origin x="192"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B5318774-6011-4FA3-B96A-32835E2ADF69}" type="datetimeFigureOut">
              <a:rPr lang="fr-CA" smtClean="0"/>
              <a:t>2025-11-15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3932489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5318774-6011-4FA3-B96A-32835E2ADF69}" type="datetimeFigureOut">
              <a:rPr lang="fr-CA" smtClean="0"/>
              <a:t>2025-11-15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2546379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B5318774-6011-4FA3-B96A-32835E2ADF69}" type="datetimeFigureOut">
              <a:rPr lang="fr-CA" smtClean="0"/>
              <a:t>2025-11-15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1914149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B5318774-6011-4FA3-B96A-32835E2ADF69}" type="datetimeFigureOut">
              <a:rPr lang="fr-CA" smtClean="0"/>
              <a:t>2025-11-15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4171662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5318774-6011-4FA3-B96A-32835E2ADF69}" type="datetimeFigureOut">
              <a:rPr lang="fr-CA" smtClean="0"/>
              <a:t>2025-11-15</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3246864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B5318774-6011-4FA3-B96A-32835E2ADF69}" type="datetimeFigureOut">
              <a:rPr lang="fr-CA" smtClean="0"/>
              <a:t>2025-11-15</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3367120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318774-6011-4FA3-B96A-32835E2ADF69}" type="datetimeFigureOut">
              <a:rPr lang="fr-CA" smtClean="0"/>
              <a:t>2025-11-15</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299171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B5318774-6011-4FA3-B96A-32835E2ADF69}" type="datetimeFigureOut">
              <a:rPr lang="fr-CA" smtClean="0"/>
              <a:t>2025-11-15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1914373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Date Placeholder 4"/>
          <p:cNvSpPr>
            <a:spLocks noGrp="1"/>
          </p:cNvSpPr>
          <p:nvPr>
            <p:ph type="dt" sz="half" idx="10"/>
          </p:nvPr>
        </p:nvSpPr>
        <p:spPr/>
        <p:txBody>
          <a:bodyPr/>
          <a:lstStyle/>
          <a:p>
            <a:fld id="{B5318774-6011-4FA3-B96A-32835E2ADF69}" type="datetimeFigureOut">
              <a:rPr lang="fr-CA" smtClean="0"/>
              <a:t>2025-11-15</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3716556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5318774-6011-4FA3-B96A-32835E2ADF69}" type="datetimeFigureOut">
              <a:rPr lang="fr-CA" smtClean="0"/>
              <a:t>2025-11-15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3332633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B5318774-6011-4FA3-B96A-32835E2ADF69}" type="datetimeFigureOut">
              <a:rPr lang="fr-CA" smtClean="0"/>
              <a:t>2025-11-15</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D96FFE1A-929A-4727-9B63-0CA7D991C532}" type="slidenum">
              <a:rPr lang="fr-CA" smtClean="0"/>
              <a:t>‹n°›</a:t>
            </a:fld>
            <a:endParaRPr lang="fr-CA"/>
          </a:p>
        </p:txBody>
      </p:sp>
    </p:spTree>
    <p:extLst>
      <p:ext uri="{BB962C8B-B14F-4D97-AF65-F5344CB8AC3E}">
        <p14:creationId xmlns:p14="http://schemas.microsoft.com/office/powerpoint/2010/main" val="289065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318774-6011-4FA3-B96A-32835E2ADF69}" type="datetimeFigureOut">
              <a:rPr lang="fr-CA" smtClean="0"/>
              <a:t>2025-11-15</a:t>
            </a:fld>
            <a:endParaRPr lang="fr-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6FFE1A-929A-4727-9B63-0CA7D991C532}" type="slidenum">
              <a:rPr lang="fr-CA" smtClean="0"/>
              <a:t>‹n°›</a:t>
            </a:fld>
            <a:endParaRPr lang="fr-CA"/>
          </a:p>
        </p:txBody>
      </p:sp>
    </p:spTree>
    <p:extLst>
      <p:ext uri="{BB962C8B-B14F-4D97-AF65-F5344CB8AC3E}">
        <p14:creationId xmlns:p14="http://schemas.microsoft.com/office/powerpoint/2010/main" val="7245305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riangle isocèle 29"/>
          <p:cNvSpPr/>
          <p:nvPr/>
        </p:nvSpPr>
        <p:spPr>
          <a:xfrm rot="10800000">
            <a:off x="-4291235" y="-1"/>
            <a:ext cx="8746959" cy="6857999"/>
          </a:xfrm>
          <a:prstGeom prst="triangle">
            <a:avLst>
              <a:gd name="adj" fmla="val 50797"/>
            </a:avLst>
          </a:prstGeom>
          <a:blipFill dpi="0" rotWithShape="1">
            <a:blip r:embed="rId2">
              <a:extLst>
                <a:ext uri="{28A0092B-C50C-407E-A947-70E740481C1C}">
                  <a14:useLocalDpi xmlns:a14="http://schemas.microsoft.com/office/drawing/2010/main" val="0"/>
                </a:ext>
              </a:extLst>
            </a:blip>
            <a:srcRec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blipFill dpi="0" rotWithShape="1">
                <a:blip r:embed="rId3">
                  <a:extLst>
                    <a:ext uri="{28A0092B-C50C-407E-A947-70E740481C1C}">
                      <a14:useLocalDpi xmlns:a14="http://schemas.microsoft.com/office/drawing/2010/main" val="0"/>
                    </a:ext>
                  </a:extLst>
                </a:blip>
                <a:srcRect/>
                <a:stretch>
                  <a:fillRect/>
                </a:stretch>
              </a:blipFill>
            </a:endParaRPr>
          </a:p>
        </p:txBody>
      </p:sp>
      <p:sp>
        <p:nvSpPr>
          <p:cNvPr id="2" name="Titre 1">
            <a:extLst>
              <a:ext uri="{FF2B5EF4-FFF2-40B4-BE49-F238E27FC236}">
                <a16:creationId xmlns:a16="http://schemas.microsoft.com/office/drawing/2014/main" id="{3236DFC8-6F52-4987-BBA8-FC26403541DF}"/>
              </a:ext>
            </a:extLst>
          </p:cNvPr>
          <p:cNvSpPr>
            <a:spLocks noGrp="1"/>
          </p:cNvSpPr>
          <p:nvPr>
            <p:ph type="ctrTitle"/>
          </p:nvPr>
        </p:nvSpPr>
        <p:spPr>
          <a:xfrm>
            <a:off x="1991924" y="5442479"/>
            <a:ext cx="6536263" cy="746131"/>
          </a:xfrm>
        </p:spPr>
        <p:txBody>
          <a:bodyPr>
            <a:normAutofit/>
          </a:bodyPr>
          <a:lstStyle/>
          <a:p>
            <a:r>
              <a:rPr lang="fr-CA" sz="2000" b="1" dirty="0">
                <a:latin typeface="Century Gothic" panose="020B0502020202020204" pitchFamily="34" charset="0"/>
                <a:cs typeface="Gotham Pro Medium" panose="02000603040000090004" pitchFamily="2" charset="0"/>
              </a:rPr>
              <a:t>Municipalité de Saint-Mathieu-du-Parc</a:t>
            </a:r>
          </a:p>
        </p:txBody>
      </p:sp>
      <p:sp>
        <p:nvSpPr>
          <p:cNvPr id="3" name="Sous-titre 2">
            <a:extLst>
              <a:ext uri="{FF2B5EF4-FFF2-40B4-BE49-F238E27FC236}">
                <a16:creationId xmlns:a16="http://schemas.microsoft.com/office/drawing/2014/main" id="{4BFDAD70-8309-4A0F-9DDC-E4319B56C669}"/>
              </a:ext>
            </a:extLst>
          </p:cNvPr>
          <p:cNvSpPr>
            <a:spLocks noGrp="1"/>
          </p:cNvSpPr>
          <p:nvPr>
            <p:ph type="subTitle" idx="1"/>
          </p:nvPr>
        </p:nvSpPr>
        <p:spPr>
          <a:xfrm>
            <a:off x="3776759" y="2997462"/>
            <a:ext cx="6858000" cy="1219733"/>
          </a:xfrm>
        </p:spPr>
        <p:txBody>
          <a:bodyPr>
            <a:normAutofit/>
          </a:bodyPr>
          <a:lstStyle/>
          <a:p>
            <a:r>
              <a:rPr lang="fr-CA" sz="2800" b="1" dirty="0">
                <a:latin typeface="Century Gothic" panose="020B0502020202020204" pitchFamily="34" charset="0"/>
              </a:rPr>
              <a:t>Première séance publique régulière</a:t>
            </a:r>
          </a:p>
          <a:p>
            <a:r>
              <a:rPr lang="fr-CA" sz="2800" b="1" dirty="0">
                <a:latin typeface="Century Gothic" panose="020B0502020202020204" pitchFamily="34" charset="0"/>
              </a:rPr>
              <a:t>17 novembre 2025</a:t>
            </a:r>
          </a:p>
        </p:txBody>
      </p:sp>
      <p:sp>
        <p:nvSpPr>
          <p:cNvPr id="8" name="Triangle isocèle 7"/>
          <p:cNvSpPr/>
          <p:nvPr/>
        </p:nvSpPr>
        <p:spPr>
          <a:xfrm>
            <a:off x="-92212" y="812800"/>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0" name="Triangle isocèle 9"/>
          <p:cNvSpPr/>
          <p:nvPr/>
        </p:nvSpPr>
        <p:spPr>
          <a:xfrm>
            <a:off x="712121" y="-406400"/>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1" name="Triangle isocèle 10"/>
          <p:cNvSpPr/>
          <p:nvPr/>
        </p:nvSpPr>
        <p:spPr>
          <a:xfrm>
            <a:off x="-896547" y="-406400"/>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3" name="Triangle isocèle 12"/>
          <p:cNvSpPr/>
          <p:nvPr/>
        </p:nvSpPr>
        <p:spPr>
          <a:xfrm>
            <a:off x="712120" y="2044171"/>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4" name="Triangle isocèle 13"/>
          <p:cNvSpPr/>
          <p:nvPr/>
        </p:nvSpPr>
        <p:spPr>
          <a:xfrm>
            <a:off x="-896548" y="2039408"/>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5" name="Titre 1">
            <a:extLst>
              <a:ext uri="{FF2B5EF4-FFF2-40B4-BE49-F238E27FC236}">
                <a16:creationId xmlns:a16="http://schemas.microsoft.com/office/drawing/2014/main" id="{3236DFC8-6F52-4987-BBA8-FC26403541DF}"/>
              </a:ext>
            </a:extLst>
          </p:cNvPr>
          <p:cNvSpPr txBox="1">
            <a:spLocks/>
          </p:cNvSpPr>
          <p:nvPr/>
        </p:nvSpPr>
        <p:spPr>
          <a:xfrm>
            <a:off x="5260056" y="937750"/>
            <a:ext cx="6104466" cy="95197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fr-CA" sz="4400" dirty="0">
                <a:solidFill>
                  <a:srgbClr val="1D4060"/>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rPr>
              <a:t>Présentation du nouveau Conseil municipal</a:t>
            </a:r>
          </a:p>
        </p:txBody>
      </p:sp>
      <p:sp>
        <p:nvSpPr>
          <p:cNvPr id="19" name="Triangle isocèle 18"/>
          <p:cNvSpPr/>
          <p:nvPr/>
        </p:nvSpPr>
        <p:spPr>
          <a:xfrm>
            <a:off x="1516453" y="818885"/>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20" name="Triangle isocèle 19"/>
          <p:cNvSpPr/>
          <p:nvPr/>
        </p:nvSpPr>
        <p:spPr>
          <a:xfrm>
            <a:off x="2320785" y="-400846"/>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21" name="Triangle isocèle 20"/>
          <p:cNvSpPr/>
          <p:nvPr/>
        </p:nvSpPr>
        <p:spPr>
          <a:xfrm>
            <a:off x="-92215" y="3272897"/>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24" name="Triangle isocèle 23"/>
          <p:cNvSpPr/>
          <p:nvPr/>
        </p:nvSpPr>
        <p:spPr>
          <a:xfrm>
            <a:off x="-896549" y="4494217"/>
            <a:ext cx="1608667" cy="1219200"/>
          </a:xfrm>
          <a:prstGeom prst="triangle">
            <a:avLst/>
          </a:prstGeom>
          <a:solidFill>
            <a:srgbClr val="1D4060">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pic>
        <p:nvPicPr>
          <p:cNvPr id="32" name="Imag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19455" y="5725318"/>
            <a:ext cx="2572545" cy="1183027"/>
          </a:xfrm>
          <a:prstGeom prst="rect">
            <a:avLst/>
          </a:prstGeom>
        </p:spPr>
      </p:pic>
    </p:spTree>
    <p:extLst>
      <p:ext uri="{BB962C8B-B14F-4D97-AF65-F5344CB8AC3E}">
        <p14:creationId xmlns:p14="http://schemas.microsoft.com/office/powerpoint/2010/main" val="3619706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p:cNvGrpSpPr/>
        <p:nvPr/>
      </p:nvGrpSpPr>
      <p:grpSpPr>
        <a:xfrm>
          <a:off x="0" y="0"/>
          <a:ext cx="0" cy="0"/>
          <a:chOff x="0" y="0"/>
          <a:chExt cx="0" cy="0"/>
        </a:xfrm>
      </p:grpSpPr>
      <p:sp>
        <p:nvSpPr>
          <p:cNvPr id="4" name="Rectangle 3"/>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11" name="ZoneTexte 10"/>
          <p:cNvSpPr txBox="1"/>
          <p:nvPr/>
        </p:nvSpPr>
        <p:spPr>
          <a:xfrm>
            <a:off x="463137" y="1427474"/>
            <a:ext cx="11340935" cy="3416320"/>
          </a:xfrm>
          <a:prstGeom prst="rect">
            <a:avLst/>
          </a:prstGeom>
          <a:noFill/>
        </p:spPr>
        <p:txBody>
          <a:bodyPr wrap="square" rtlCol="0">
            <a:spAutoFit/>
          </a:bodyPr>
          <a:lstStyle/>
          <a:p>
            <a:pPr marL="514350" indent="-514350">
              <a:buFont typeface="+mj-lt"/>
              <a:buAutoNum type="arabicPeriod"/>
            </a:pPr>
            <a:endParaRPr lang="fr-CA" sz="2800" dirty="0">
              <a:effectLst>
                <a:outerShdw blurRad="38100" dist="38100" dir="2700000" algn="tl">
                  <a:srgbClr val="000000">
                    <a:alpha val="43137"/>
                  </a:srgbClr>
                </a:outerShdw>
              </a:effectLst>
              <a:latin typeface="Bookman Old Style" panose="02050604050505020204" pitchFamily="18" charset="0"/>
            </a:endParaRPr>
          </a:p>
          <a:p>
            <a:pPr marL="514350" indent="-514350">
              <a:buFont typeface="+mj-lt"/>
              <a:buAutoNum type="arabicPeriod"/>
            </a:pPr>
            <a:endParaRPr lang="fr-CA" sz="2800" dirty="0">
              <a:effectLst>
                <a:outerShdw blurRad="38100" dist="38100" dir="2700000" algn="tl">
                  <a:srgbClr val="000000">
                    <a:alpha val="43137"/>
                  </a:srgbClr>
                </a:outerShdw>
              </a:effectLst>
              <a:latin typeface="Bookman Old Style" panose="02050604050505020204" pitchFamily="18" charset="0"/>
            </a:endParaRPr>
          </a:p>
          <a:p>
            <a:pPr marL="514350" indent="-514350">
              <a:buFont typeface="+mj-lt"/>
              <a:buAutoNum type="arabicPeriod"/>
            </a:pPr>
            <a:r>
              <a:rPr lang="fr-CA" sz="2800" dirty="0">
                <a:effectLst>
                  <a:outerShdw blurRad="38100" dist="38100" dir="2700000" algn="tl">
                    <a:srgbClr val="000000">
                      <a:alpha val="43137"/>
                    </a:srgbClr>
                  </a:outerShdw>
                </a:effectLst>
                <a:latin typeface="Bookman Old Style" panose="02050604050505020204" pitchFamily="18" charset="0"/>
              </a:rPr>
              <a:t>Constats découlant des résultats de l’élection du 2 novembre</a:t>
            </a:r>
          </a:p>
          <a:p>
            <a:pPr marL="514350" indent="-514350">
              <a:buFont typeface="+mj-lt"/>
              <a:buAutoNum type="arabicPeriod"/>
            </a:pPr>
            <a:endParaRPr lang="fr-CA" sz="1600" dirty="0">
              <a:effectLst>
                <a:outerShdw blurRad="38100" dist="38100" dir="2700000" algn="tl">
                  <a:srgbClr val="000000">
                    <a:alpha val="43137"/>
                  </a:srgbClr>
                </a:outerShdw>
              </a:effectLst>
              <a:latin typeface="Bookman Old Style" panose="02050604050505020204" pitchFamily="18" charset="0"/>
            </a:endParaRPr>
          </a:p>
          <a:p>
            <a:pPr marL="514350" indent="-514350">
              <a:buFont typeface="+mj-lt"/>
              <a:buAutoNum type="arabicPeriod"/>
            </a:pPr>
            <a:r>
              <a:rPr lang="fr-CA" sz="2800" dirty="0">
                <a:effectLst>
                  <a:outerShdw blurRad="38100" dist="38100" dir="2700000" algn="tl">
                    <a:srgbClr val="000000">
                      <a:alpha val="43137"/>
                    </a:srgbClr>
                  </a:outerShdw>
                </a:effectLst>
                <a:latin typeface="Bookman Old Style" panose="02050604050505020204" pitchFamily="18" charset="0"/>
              </a:rPr>
              <a:t>Engagements du nouveau Conseil municipal</a:t>
            </a:r>
          </a:p>
          <a:p>
            <a:pPr marL="514350" indent="-514350">
              <a:buFont typeface="+mj-lt"/>
              <a:buAutoNum type="arabicPeriod"/>
            </a:pPr>
            <a:endParaRPr lang="fr-CA" sz="1600" dirty="0">
              <a:effectLst>
                <a:outerShdw blurRad="38100" dist="38100" dir="2700000" algn="tl">
                  <a:srgbClr val="000000">
                    <a:alpha val="43137"/>
                  </a:srgbClr>
                </a:outerShdw>
              </a:effectLst>
              <a:latin typeface="Bookman Old Style" panose="02050604050505020204" pitchFamily="18" charset="0"/>
            </a:endParaRPr>
          </a:p>
          <a:p>
            <a:pPr marL="514350" indent="-514350">
              <a:buFont typeface="+mj-lt"/>
              <a:buAutoNum type="arabicPeriod"/>
            </a:pPr>
            <a:r>
              <a:rPr lang="fr-CA" sz="2800" dirty="0">
                <a:effectLst>
                  <a:outerShdw blurRad="38100" dist="38100" dir="2700000" algn="tl">
                    <a:srgbClr val="000000">
                      <a:alpha val="43137"/>
                    </a:srgbClr>
                  </a:outerShdw>
                </a:effectLst>
                <a:latin typeface="Bookman Old Style" panose="02050604050505020204" pitchFamily="18" charset="0"/>
              </a:rPr>
              <a:t>Rôles et responsabilités des membres de l’équipe</a:t>
            </a:r>
          </a:p>
          <a:p>
            <a:pPr marL="514350" indent="-514350">
              <a:buFont typeface="+mj-lt"/>
              <a:buAutoNum type="arabicPeriod"/>
            </a:pPr>
            <a:endParaRPr lang="fr-CA" sz="1600" dirty="0">
              <a:effectLst>
                <a:outerShdw blurRad="38100" dist="38100" dir="2700000" algn="tl">
                  <a:srgbClr val="000000">
                    <a:alpha val="43137"/>
                  </a:srgbClr>
                </a:outerShdw>
              </a:effectLst>
              <a:latin typeface="Bookman Old Style" panose="02050604050505020204" pitchFamily="18" charset="0"/>
            </a:endParaRPr>
          </a:p>
          <a:p>
            <a:pPr marL="514350" indent="-514350">
              <a:buFont typeface="+mj-lt"/>
              <a:buAutoNum type="arabicPeriod"/>
            </a:pPr>
            <a:r>
              <a:rPr lang="fr-CA" sz="2800" dirty="0">
                <a:effectLst>
                  <a:outerShdw blurRad="38100" dist="38100" dir="2700000" algn="tl">
                    <a:srgbClr val="000000">
                      <a:alpha val="43137"/>
                    </a:srgbClr>
                  </a:outerShdw>
                </a:effectLst>
                <a:latin typeface="Bookman Old Style" panose="02050604050505020204" pitchFamily="18" charset="0"/>
              </a:rPr>
              <a:t>Nouvelles règles de fonctionnement des séances publiques</a:t>
            </a:r>
          </a:p>
        </p:txBody>
      </p:sp>
      <p:sp>
        <p:nvSpPr>
          <p:cNvPr id="16" name="ZoneTexte 15"/>
          <p:cNvSpPr txBox="1"/>
          <p:nvPr/>
        </p:nvSpPr>
        <p:spPr>
          <a:xfrm>
            <a:off x="0" y="311345"/>
            <a:ext cx="12192000" cy="707886"/>
          </a:xfrm>
          <a:prstGeom prst="rect">
            <a:avLst/>
          </a:prstGeom>
          <a:noFill/>
        </p:spPr>
        <p:txBody>
          <a:bodyPr wrap="square" rtlCol="0">
            <a:spAutoFit/>
          </a:bodyPr>
          <a:lstStyle/>
          <a:p>
            <a:pPr algn="ctr"/>
            <a:r>
              <a:rPr lang="fr-CA" sz="4000" dirty="0">
                <a:solidFill>
                  <a:schemeClr val="bg1">
                    <a:lumMod val="95000"/>
                  </a:schemeClr>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rPr>
              <a:t>SOMMAIRE</a:t>
            </a:r>
          </a:p>
        </p:txBody>
      </p:sp>
    </p:spTree>
    <p:extLst>
      <p:ext uri="{BB962C8B-B14F-4D97-AF65-F5344CB8AC3E}">
        <p14:creationId xmlns:p14="http://schemas.microsoft.com/office/powerpoint/2010/main" val="2179935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p:cNvGrpSpPr/>
        <p:nvPr/>
      </p:nvGrpSpPr>
      <p:grpSpPr>
        <a:xfrm>
          <a:off x="0" y="0"/>
          <a:ext cx="0" cy="0"/>
          <a:chOff x="0" y="0"/>
          <a:chExt cx="0" cy="0"/>
        </a:xfrm>
      </p:grpSpPr>
      <p:sp>
        <p:nvSpPr>
          <p:cNvPr id="5" name="Rectangle 4"/>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1. </a:t>
            </a:r>
            <a:r>
              <a:rPr lang="fr-CA" sz="3600" dirty="0">
                <a:solidFill>
                  <a:schemeClr val="bg1"/>
                </a:solidFill>
                <a:effectLst>
                  <a:outerShdw blurRad="38100" dist="38100" dir="2700000" algn="tl">
                    <a:srgbClr val="000000">
                      <a:alpha val="43137"/>
                    </a:srgbClr>
                  </a:outerShdw>
                </a:effectLst>
              </a:rPr>
              <a:t>Constats découlant des résultats de l’élection du 2 novembre</a:t>
            </a:r>
            <a:endParaRPr lang="fr-CA" sz="3600" dirty="0">
              <a:solidFill>
                <a:schemeClr val="bg1"/>
              </a:solidFill>
              <a:effectLst>
                <a:outerShdw blurRad="38100" dist="38100" dir="2700000" algn="tl">
                  <a:srgbClr val="000000">
                    <a:alpha val="43137"/>
                  </a:srgbClr>
                </a:outerShdw>
              </a:effectLst>
              <a:cs typeface="Gotham Pro Medium" panose="02000603040000090004" pitchFamily="2" charset="0"/>
            </a:endParaRPr>
          </a:p>
        </p:txBody>
      </p:sp>
      <p:sp>
        <p:nvSpPr>
          <p:cNvPr id="11" name="ZoneTexte 10"/>
          <p:cNvSpPr txBox="1"/>
          <p:nvPr/>
        </p:nvSpPr>
        <p:spPr>
          <a:xfrm>
            <a:off x="356054" y="1929291"/>
            <a:ext cx="11547231" cy="3724096"/>
          </a:xfrm>
          <a:prstGeom prst="rect">
            <a:avLst/>
          </a:prstGeom>
          <a:noFill/>
        </p:spPr>
        <p:txBody>
          <a:bodyPr wrap="square" rtlCol="0">
            <a:spAutoFit/>
          </a:bodyPr>
          <a:lstStyle/>
          <a:p>
            <a:pPr marL="285750" indent="-285750">
              <a:buFont typeface="Arial" panose="020B0604020202020204" pitchFamily="34" charset="0"/>
              <a:buChar char="•"/>
            </a:pPr>
            <a:endParaRPr lang="fr-CA" sz="2000" dirty="0"/>
          </a:p>
          <a:p>
            <a:pPr marL="285750" indent="-285750">
              <a:buFont typeface="Arial" panose="020B0604020202020204" pitchFamily="34" charset="0"/>
              <a:buChar char="•"/>
            </a:pPr>
            <a:r>
              <a:rPr lang="fr-CA" sz="2800" dirty="0"/>
              <a:t>Près de 60 % des personnes inscrites ont voté (soit presque 200 votants de plus qu'en 2021).</a:t>
            </a:r>
          </a:p>
          <a:p>
            <a:pPr marL="742950" lvl="1" indent="-285750">
              <a:buFont typeface="Wingdings" pitchFamily="2" charset="2"/>
              <a:buChar char="Ø"/>
            </a:pPr>
            <a:r>
              <a:rPr lang="fr-CA" sz="2800" dirty="0"/>
              <a:t>Signe d’une forte mobilisation citoyenne et d’une démocratie en marche.</a:t>
            </a:r>
          </a:p>
          <a:p>
            <a:pPr marL="742950" lvl="1" indent="-285750">
              <a:buFont typeface="Wingdings" pitchFamily="2" charset="2"/>
              <a:buChar char="Ø"/>
            </a:pPr>
            <a:endParaRPr lang="fr-CA" sz="2800" dirty="0"/>
          </a:p>
          <a:p>
            <a:pPr marL="285750" indent="-285750">
              <a:buFont typeface="Arial" panose="020B0604020202020204" pitchFamily="34" charset="0"/>
              <a:buChar char="•"/>
            </a:pPr>
            <a:r>
              <a:rPr lang="fr-CA" sz="2800" dirty="0"/>
              <a:t>Pour tous les postes du Conseil, la majorité est faible.</a:t>
            </a:r>
          </a:p>
          <a:p>
            <a:pPr marL="742950" lvl="1" indent="-285750">
              <a:buFont typeface="Wingdings" pitchFamily="2" charset="2"/>
              <a:buChar char="Ø"/>
            </a:pPr>
            <a:r>
              <a:rPr lang="fr-CA" sz="2800" dirty="0"/>
              <a:t>Signe d’une certaine polarisation dans la population.</a:t>
            </a:r>
          </a:p>
          <a:p>
            <a:endParaRPr lang="fr-CA" sz="2800" dirty="0"/>
          </a:p>
          <a:p>
            <a:endParaRPr lang="fr-CA" sz="2000" dirty="0"/>
          </a:p>
        </p:txBody>
      </p:sp>
    </p:spTree>
    <p:extLst>
      <p:ext uri="{BB962C8B-B14F-4D97-AF65-F5344CB8AC3E}">
        <p14:creationId xmlns:p14="http://schemas.microsoft.com/office/powerpoint/2010/main" val="4069528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D4137CDF-257B-A1E0-2A70-874F0036D22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9D9D2BF-5FCE-7164-7621-9CCA919CFE1B}"/>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DB94682B-7098-00C5-EB94-7C00E98E5E38}"/>
              </a:ext>
            </a:extLst>
          </p:cNvPr>
          <p:cNvSpPr txBox="1"/>
          <p:nvPr/>
        </p:nvSpPr>
        <p:spPr>
          <a:xfrm>
            <a:off x="0" y="208267"/>
            <a:ext cx="12192000" cy="1200329"/>
          </a:xfrm>
          <a:prstGeom prst="rect">
            <a:avLst/>
          </a:prstGeom>
          <a:noFill/>
        </p:spPr>
        <p:txBody>
          <a:bodyPr wrap="square" rtlCol="0">
            <a:spAutoFit/>
          </a:bodyPr>
          <a:lstStyle/>
          <a:p>
            <a:pPr marL="742950" indent="-742950">
              <a:buAutoNum type="arabicPeriod"/>
            </a:pPr>
            <a:r>
              <a:rPr lang="fr-CA" sz="3600" dirty="0">
                <a:solidFill>
                  <a:schemeClr val="bg1"/>
                </a:solidFill>
                <a:effectLst>
                  <a:outerShdw blurRad="38100" dist="38100" dir="2700000" algn="tl">
                    <a:srgbClr val="000000">
                      <a:alpha val="43137"/>
                    </a:srgbClr>
                  </a:outerShdw>
                </a:effectLst>
              </a:rPr>
              <a:t>Constats découlant des résultats de l’élection du 2 novembre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6B81604F-447A-FA43-525B-BD6DAB638642}"/>
              </a:ext>
            </a:extLst>
          </p:cNvPr>
          <p:cNvSpPr txBox="1"/>
          <p:nvPr/>
        </p:nvSpPr>
        <p:spPr>
          <a:xfrm>
            <a:off x="356054" y="1330576"/>
            <a:ext cx="11547231" cy="5324535"/>
          </a:xfrm>
          <a:prstGeom prst="rect">
            <a:avLst/>
          </a:prstGeom>
          <a:noFill/>
        </p:spPr>
        <p:txBody>
          <a:bodyPr wrap="square" rtlCol="0">
            <a:spAutoFit/>
          </a:bodyPr>
          <a:lstStyle/>
          <a:p>
            <a:pPr marL="285750" indent="-285750">
              <a:buFont typeface="Arial" panose="020B0604020202020204" pitchFamily="34" charset="0"/>
              <a:buChar char="•"/>
            </a:pPr>
            <a:endParaRPr lang="fr-CA" sz="2000" dirty="0"/>
          </a:p>
          <a:p>
            <a:endParaRPr lang="fr-CA" sz="2800" dirty="0"/>
          </a:p>
          <a:p>
            <a:pPr marL="285750" indent="-285750">
              <a:buFont typeface="Arial" panose="020B0604020202020204" pitchFamily="34" charset="0"/>
              <a:buChar char="•"/>
            </a:pPr>
            <a:r>
              <a:rPr lang="fr-CA" sz="2800" dirty="0"/>
              <a:t>Plus important que jamais pour le Conseil de jouer son rôle de rassembleur.</a:t>
            </a:r>
          </a:p>
          <a:p>
            <a:pPr marL="285750" indent="-285750">
              <a:buFont typeface="Arial" panose="020B0604020202020204" pitchFamily="34" charset="0"/>
              <a:buChar char="•"/>
            </a:pPr>
            <a:endParaRPr lang="fr-CA" sz="2800" dirty="0"/>
          </a:p>
          <a:p>
            <a:pPr marL="285750" indent="-285750">
              <a:buFont typeface="Arial" panose="020B0604020202020204" pitchFamily="34" charset="0"/>
              <a:buChar char="•"/>
            </a:pPr>
            <a:r>
              <a:rPr lang="fr-CA" sz="2800" dirty="0"/>
              <a:t>Plus important que jamais de trouver la voie médiane dans toutes nos actions et décisions afin de favoriser une vision commune partagée par le plus grand nombre.</a:t>
            </a:r>
          </a:p>
          <a:p>
            <a:pPr marL="285750" indent="-285750">
              <a:buFont typeface="Arial" panose="020B0604020202020204" pitchFamily="34" charset="0"/>
              <a:buChar char="•"/>
            </a:pPr>
            <a:endParaRPr lang="fr-CA" sz="2800" dirty="0"/>
          </a:p>
          <a:p>
            <a:pPr algn="ctr"/>
            <a:r>
              <a:rPr lang="fr-CA" sz="3200" b="1" dirty="0"/>
              <a:t>Les membres du nouveau Conseil municipal s'unissent dans un engagement commun à œuvrer en ce sens, pour le bien-être et l'intérêt supérieur de tous les citoyens.</a:t>
            </a:r>
          </a:p>
          <a:p>
            <a:pPr marL="285750" indent="-285750">
              <a:buFont typeface="Arial" panose="020B0604020202020204" pitchFamily="34" charset="0"/>
              <a:buChar char="•"/>
            </a:pPr>
            <a:endParaRPr lang="fr-CA" sz="2800" dirty="0"/>
          </a:p>
        </p:txBody>
      </p:sp>
    </p:spTree>
    <p:extLst>
      <p:ext uri="{BB962C8B-B14F-4D97-AF65-F5344CB8AC3E}">
        <p14:creationId xmlns:p14="http://schemas.microsoft.com/office/powerpoint/2010/main" val="3125220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CB8769DE-0DC9-C764-FCD4-2D6428AAC0B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1AA8245-FCA8-5E56-2116-A122B936393D}"/>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E68E51C2-E882-C825-DE56-D9B7D9C79AAD}"/>
              </a:ext>
            </a:extLst>
          </p:cNvPr>
          <p:cNvSpPr txBox="1"/>
          <p:nvPr/>
        </p:nvSpPr>
        <p:spPr>
          <a:xfrm>
            <a:off x="0" y="260525"/>
            <a:ext cx="12192000" cy="646331"/>
          </a:xfrm>
          <a:prstGeom prst="rect">
            <a:avLst/>
          </a:prstGeom>
          <a:noFill/>
        </p:spPr>
        <p:txBody>
          <a:bodyPr wrap="square" rtlCol="0">
            <a:spAutoFit/>
          </a:bodyPr>
          <a:lstStyle/>
          <a:p>
            <a:pPr algn="ctr"/>
            <a:r>
              <a:rPr lang="fr-CA" sz="3600" dirty="0">
                <a:solidFill>
                  <a:schemeClr val="bg1"/>
                </a:solidFill>
              </a:rPr>
              <a:t>2. Engagements du nouveau Conseil municipal</a:t>
            </a:r>
            <a:endParaRPr lang="fr-CA" sz="3600" dirty="0">
              <a:solidFill>
                <a:schemeClr val="bg1"/>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endParaRPr>
          </a:p>
        </p:txBody>
      </p:sp>
      <p:sp>
        <p:nvSpPr>
          <p:cNvPr id="11" name="ZoneTexte 10">
            <a:extLst>
              <a:ext uri="{FF2B5EF4-FFF2-40B4-BE49-F238E27FC236}">
                <a16:creationId xmlns:a16="http://schemas.microsoft.com/office/drawing/2014/main" id="{8033AFFB-B799-3495-2D0D-0056266D7FC0}"/>
              </a:ext>
            </a:extLst>
          </p:cNvPr>
          <p:cNvSpPr txBox="1"/>
          <p:nvPr/>
        </p:nvSpPr>
        <p:spPr>
          <a:xfrm>
            <a:off x="141514" y="1348800"/>
            <a:ext cx="11605845" cy="5386090"/>
          </a:xfrm>
          <a:prstGeom prst="rect">
            <a:avLst/>
          </a:prstGeom>
          <a:noFill/>
        </p:spPr>
        <p:txBody>
          <a:bodyPr wrap="square" rtlCol="0">
            <a:spAutoFit/>
          </a:bodyPr>
          <a:lstStyle/>
          <a:p>
            <a:pPr marL="342900" lvl="0" indent="-342900">
              <a:buFont typeface="+mj-lt"/>
              <a:buAutoNum type="arabicPeriod"/>
            </a:pPr>
            <a:r>
              <a:rPr lang="fr-CA" sz="2800" b="1" dirty="0"/>
              <a:t>En 2026, consultations publiques sur les priorités de la municipalité</a:t>
            </a:r>
            <a:endParaRPr lang="fr-CA" sz="2800" dirty="0"/>
          </a:p>
          <a:p>
            <a:r>
              <a:rPr lang="fr-CA" sz="2000" dirty="0"/>
              <a:t> </a:t>
            </a:r>
          </a:p>
          <a:p>
            <a:pPr marL="342900" lvl="0" indent="-342900">
              <a:buFont typeface="+mj-lt"/>
              <a:buAutoNum type="alphaUcPeriod"/>
            </a:pPr>
            <a:r>
              <a:rPr lang="fr-CA" sz="2400" b="1" dirty="0"/>
              <a:t>Protection de l’environnement et aménagement du territoire (zonage, urbanisme)</a:t>
            </a:r>
          </a:p>
          <a:p>
            <a:pPr lvl="1"/>
            <a:endParaRPr lang="fr-CA" sz="2400" dirty="0"/>
          </a:p>
          <a:p>
            <a:pPr lvl="1"/>
            <a:r>
              <a:rPr lang="fr-CA" sz="2400" dirty="0"/>
              <a:t>Des exemples de questions auxquelles on pourra répondre ensemble:</a:t>
            </a:r>
          </a:p>
          <a:p>
            <a:pPr lvl="1"/>
            <a:endParaRPr lang="fr-CA" sz="1600" dirty="0"/>
          </a:p>
          <a:p>
            <a:pPr marL="800100" lvl="1" indent="-342900">
              <a:buFont typeface="Courier New" panose="02070309020205020404" pitchFamily="49" charset="0"/>
              <a:buChar char="o"/>
            </a:pPr>
            <a:r>
              <a:rPr lang="fr-CA" sz="2400" dirty="0"/>
              <a:t>Y-a-t-il lieu </a:t>
            </a:r>
            <a:r>
              <a:rPr lang="fr-CA" sz="2400" u="sng" dirty="0"/>
              <a:t>d’élargir le mandat du Comité consultatif en urbanisme </a:t>
            </a:r>
            <a:r>
              <a:rPr lang="fr-CA" sz="2400" dirty="0"/>
              <a:t>(CCU) pour produire des recommandations publiques sur les propositions de nouveaux règlements ou de modifications de règlements existants?</a:t>
            </a:r>
          </a:p>
          <a:p>
            <a:pPr marL="800100" lvl="1" indent="-342900">
              <a:buFont typeface="Courier New" panose="02070309020205020404" pitchFamily="49" charset="0"/>
              <a:buChar char="o"/>
            </a:pPr>
            <a:endParaRPr lang="fr-CA" sz="1100" dirty="0"/>
          </a:p>
          <a:p>
            <a:pPr marL="800100" lvl="1" indent="-342900">
              <a:buFont typeface="Courier New" panose="02070309020205020404" pitchFamily="49" charset="0"/>
              <a:buChar char="o"/>
            </a:pPr>
            <a:r>
              <a:rPr lang="fr-CA" sz="2400" dirty="0"/>
              <a:t>Y-a-t-il lieu de créer un </a:t>
            </a:r>
            <a:r>
              <a:rPr lang="fr-CA" sz="2400" u="sng" dirty="0"/>
              <a:t>nouveau comité consultatif en environnement </a:t>
            </a:r>
            <a:r>
              <a:rPr lang="fr-CA" sz="2400" dirty="0"/>
              <a:t>(CCE) pour s’adjoindre une expertise de terrain (ex. associations des lacs) et d’expert reconnus avec comme mandat de produire des avis sur la protection de l’environnement destinés à l’administration et le conseil municipal?</a:t>
            </a:r>
          </a:p>
          <a:p>
            <a:pPr marL="800100" lvl="1" indent="-342900">
              <a:buFont typeface="Courier New" panose="02070309020205020404" pitchFamily="49" charset="0"/>
              <a:buChar char="o"/>
            </a:pPr>
            <a:endParaRPr lang="fr-CA" sz="1100" dirty="0"/>
          </a:p>
          <a:p>
            <a:pPr marL="342900" lvl="0" indent="-342900">
              <a:buFont typeface="+mj-lt"/>
              <a:buAutoNum type="alphaUcPeriod"/>
            </a:pPr>
            <a:endParaRPr lang="fr-CA" dirty="0"/>
          </a:p>
        </p:txBody>
      </p:sp>
    </p:spTree>
    <p:extLst>
      <p:ext uri="{BB962C8B-B14F-4D97-AF65-F5344CB8AC3E}">
        <p14:creationId xmlns:p14="http://schemas.microsoft.com/office/powerpoint/2010/main" val="1591649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7F3C483B-86D1-C46A-28DE-15035132CFA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0A5E9A9-C97C-752A-9E3F-DE95C2628E88}"/>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2655A0A9-AA61-F5EC-6A61-EBCFA62D02A1}"/>
              </a:ext>
            </a:extLst>
          </p:cNvPr>
          <p:cNvSpPr txBox="1"/>
          <p:nvPr/>
        </p:nvSpPr>
        <p:spPr>
          <a:xfrm>
            <a:off x="0" y="249508"/>
            <a:ext cx="12192000" cy="646331"/>
          </a:xfrm>
          <a:prstGeom prst="rect">
            <a:avLst/>
          </a:prstGeom>
          <a:noFill/>
        </p:spPr>
        <p:txBody>
          <a:bodyPr wrap="square" rtlCol="0">
            <a:spAutoFit/>
          </a:bodyPr>
          <a:lstStyle/>
          <a:p>
            <a:pPr algn="ctr"/>
            <a:r>
              <a:rPr lang="fr-CA" sz="3600" dirty="0">
                <a:solidFill>
                  <a:schemeClr val="bg1"/>
                </a:solidFill>
              </a:rPr>
              <a:t>2. Engagements du nouveau Conseil municipal</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endParaRPr lang="fr-CA" sz="3600" dirty="0">
              <a:solidFill>
                <a:schemeClr val="bg1"/>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endParaRPr>
          </a:p>
        </p:txBody>
      </p:sp>
      <p:sp>
        <p:nvSpPr>
          <p:cNvPr id="11" name="ZoneTexte 10">
            <a:extLst>
              <a:ext uri="{FF2B5EF4-FFF2-40B4-BE49-F238E27FC236}">
                <a16:creationId xmlns:a16="http://schemas.microsoft.com/office/drawing/2014/main" id="{0ECB0CAB-EA48-D885-B04B-4BA8096E3113}"/>
              </a:ext>
            </a:extLst>
          </p:cNvPr>
          <p:cNvSpPr txBox="1"/>
          <p:nvPr/>
        </p:nvSpPr>
        <p:spPr>
          <a:xfrm>
            <a:off x="174172" y="1330576"/>
            <a:ext cx="11605845" cy="4647426"/>
          </a:xfrm>
          <a:prstGeom prst="rect">
            <a:avLst/>
          </a:prstGeom>
          <a:noFill/>
        </p:spPr>
        <p:txBody>
          <a:bodyPr wrap="square" rtlCol="0">
            <a:spAutoFit/>
          </a:bodyPr>
          <a:lstStyle/>
          <a:p>
            <a:pPr marL="342900" lvl="0" indent="-342900">
              <a:buFont typeface="+mj-lt"/>
              <a:buAutoNum type="arabicPeriod"/>
            </a:pPr>
            <a:endParaRPr lang="fr-CA" sz="2800" b="1" dirty="0"/>
          </a:p>
          <a:p>
            <a:pPr marL="342900" lvl="0" indent="-342900">
              <a:buFont typeface="+mj-lt"/>
              <a:buAutoNum type="arabicPeriod"/>
            </a:pPr>
            <a:endParaRPr lang="fr-CA" sz="2800" b="1" dirty="0"/>
          </a:p>
          <a:p>
            <a:pPr marL="342900" lvl="0" indent="-342900">
              <a:buFont typeface="+mj-lt"/>
              <a:buAutoNum type="arabicPeriod"/>
            </a:pPr>
            <a:r>
              <a:rPr lang="fr-CA" sz="2800" b="1" dirty="0"/>
              <a:t>En 2026, consultations publiques sur les priorités de la municipalité (suite)</a:t>
            </a:r>
            <a:endParaRPr lang="fr-CA" sz="2800" dirty="0"/>
          </a:p>
          <a:p>
            <a:r>
              <a:rPr lang="fr-CA" sz="2000" dirty="0"/>
              <a:t> </a:t>
            </a:r>
          </a:p>
          <a:p>
            <a:pPr marL="457200" lvl="0" indent="-457200">
              <a:buFont typeface="+mj-lt"/>
              <a:buAutoNum type="alphaUcPeriod" startAt="2"/>
            </a:pPr>
            <a:r>
              <a:rPr lang="fr-CA" sz="2400" b="1" dirty="0"/>
              <a:t>Vie communautaire, culture et loisirs</a:t>
            </a:r>
          </a:p>
          <a:p>
            <a:pPr marL="342900" lvl="0" indent="-342900">
              <a:buFont typeface="+mj-lt"/>
              <a:buAutoNum type="alphaUcPeriod" startAt="2"/>
            </a:pPr>
            <a:endParaRPr lang="fr-CA" sz="2400" dirty="0"/>
          </a:p>
          <a:p>
            <a:pPr marL="342900" lvl="0" indent="-342900">
              <a:buFont typeface="+mj-lt"/>
              <a:buAutoNum type="alphaUcPeriod" startAt="2"/>
            </a:pPr>
            <a:r>
              <a:rPr lang="fr-CA" sz="2400" b="1" dirty="0"/>
              <a:t>Développement économique</a:t>
            </a:r>
          </a:p>
          <a:p>
            <a:pPr marL="800100" lvl="1" indent="-342900">
              <a:buFont typeface="Courier New" panose="02070309020205020404" pitchFamily="49" charset="0"/>
              <a:buChar char="o"/>
            </a:pPr>
            <a:r>
              <a:rPr lang="fr-CA" sz="2400" dirty="0"/>
              <a:t> Incluant le développement du tourisme sur terres publiques</a:t>
            </a:r>
          </a:p>
          <a:p>
            <a:pPr marL="342900" lvl="0" indent="-342900">
              <a:buFont typeface="+mj-lt"/>
              <a:buAutoNum type="alphaUcPeriod" startAt="2"/>
            </a:pPr>
            <a:endParaRPr lang="fr-CA" sz="2400" dirty="0"/>
          </a:p>
          <a:p>
            <a:pPr marL="342900" lvl="0" indent="-342900">
              <a:buFont typeface="+mj-lt"/>
              <a:buAutoNum type="alphaUcPeriod" startAt="2"/>
            </a:pPr>
            <a:r>
              <a:rPr lang="fr-CA" sz="2400" b="1" dirty="0"/>
              <a:t>Services directs aux citoyens et citoyennes (sécurité publique, entretien des chemins et voirie, travaux publics, etc.)</a:t>
            </a:r>
          </a:p>
          <a:p>
            <a:r>
              <a:rPr lang="fr-CA" sz="2400" b="1" dirty="0"/>
              <a:t> </a:t>
            </a:r>
            <a:endParaRPr lang="fr-CA" sz="2400" dirty="0"/>
          </a:p>
        </p:txBody>
      </p:sp>
    </p:spTree>
    <p:extLst>
      <p:ext uri="{BB962C8B-B14F-4D97-AF65-F5344CB8AC3E}">
        <p14:creationId xmlns:p14="http://schemas.microsoft.com/office/powerpoint/2010/main" val="624057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A979032A-EF77-6D39-D834-1A5C03A8CC4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6489A9A-1350-712A-B095-540049DBE075}"/>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D76F293E-F8DB-91C9-E1AF-8719E1043C85}"/>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2. Engagements du nouveau Conseil municipal</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endParaRPr lang="fr-CA" sz="3600" dirty="0">
              <a:solidFill>
                <a:schemeClr val="bg1"/>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endParaRPr>
          </a:p>
        </p:txBody>
      </p:sp>
      <p:sp>
        <p:nvSpPr>
          <p:cNvPr id="11" name="ZoneTexte 10">
            <a:extLst>
              <a:ext uri="{FF2B5EF4-FFF2-40B4-BE49-F238E27FC236}">
                <a16:creationId xmlns:a16="http://schemas.microsoft.com/office/drawing/2014/main" id="{85F3D227-28B0-A367-A6DA-5B4D6ADA9121}"/>
              </a:ext>
            </a:extLst>
          </p:cNvPr>
          <p:cNvSpPr txBox="1"/>
          <p:nvPr/>
        </p:nvSpPr>
        <p:spPr>
          <a:xfrm>
            <a:off x="140368" y="988453"/>
            <a:ext cx="11605845" cy="6832640"/>
          </a:xfrm>
          <a:prstGeom prst="rect">
            <a:avLst/>
          </a:prstGeom>
          <a:noFill/>
        </p:spPr>
        <p:txBody>
          <a:bodyPr wrap="square" rtlCol="0">
            <a:spAutoFit/>
          </a:bodyPr>
          <a:lstStyle/>
          <a:p>
            <a:endParaRPr lang="fr-CA" sz="1600" dirty="0"/>
          </a:p>
          <a:p>
            <a:pPr marL="342900" lvl="0" indent="-342900">
              <a:buFont typeface="+mj-lt"/>
              <a:buAutoNum type="arabicPeriod" startAt="2"/>
            </a:pPr>
            <a:r>
              <a:rPr lang="fr-CA" sz="2800" b="1" dirty="0"/>
              <a:t>Des décisions collectives sur nos grands projets</a:t>
            </a:r>
            <a:endParaRPr lang="fr-CA" sz="2800" dirty="0"/>
          </a:p>
          <a:p>
            <a:r>
              <a:rPr lang="fr-CA" sz="2000" dirty="0"/>
              <a:t> </a:t>
            </a:r>
          </a:p>
          <a:p>
            <a:pPr marL="342900" indent="-342900">
              <a:buFont typeface="Arial" panose="020B0604020202020204" pitchFamily="34" charset="0"/>
              <a:buChar char="•"/>
            </a:pPr>
            <a:r>
              <a:rPr lang="fr-CA" sz="2400" dirty="0"/>
              <a:t>Tous les membres du nouveau Conseil municipal appuient le projet de réserve de biodiversité (terres publiques).</a:t>
            </a:r>
          </a:p>
          <a:p>
            <a:pPr marL="800100" lvl="1" indent="-342900">
              <a:buFont typeface="Wingdings" pitchFamily="2" charset="2"/>
              <a:buChar char="Ø"/>
            </a:pPr>
            <a:r>
              <a:rPr lang="fr-CA" sz="2400" dirty="0"/>
              <a:t>Le rôle de la municipalité à ce stade-ci n’est pas de promouvoir le projet, mais consiste à s'assurer que les intérêts et la volonté de la population soient respectés par le Gouvernement du Québec durant le processus menant à sa création, le cas échéant.</a:t>
            </a:r>
          </a:p>
          <a:p>
            <a:pPr lvl="0"/>
            <a:endParaRPr lang="fr-CA" sz="1400" dirty="0"/>
          </a:p>
          <a:p>
            <a:pPr marL="342900" lvl="0" indent="-342900">
              <a:buFont typeface="Arial" panose="020B0604020202020204" pitchFamily="34" charset="0"/>
              <a:buChar char="•"/>
            </a:pPr>
            <a:r>
              <a:rPr lang="fr-CA" sz="2400" dirty="0"/>
              <a:t>Consultation publique spécifique sur le projet de Paysage humanisé dans les six mois suivant les élections.</a:t>
            </a:r>
          </a:p>
          <a:p>
            <a:pPr marL="342900" lvl="0" indent="-342900">
              <a:buFont typeface="Arial" panose="020B0604020202020204" pitchFamily="34" charset="0"/>
              <a:buChar char="•"/>
            </a:pPr>
            <a:endParaRPr lang="fr-CA" sz="1400" dirty="0"/>
          </a:p>
          <a:p>
            <a:pPr marL="342900" lvl="0" indent="-342900">
              <a:buFont typeface="+mj-lt"/>
              <a:buAutoNum type="arabicPeriod" startAt="3"/>
            </a:pPr>
            <a:r>
              <a:rPr lang="fr-CA" sz="2800" b="1" dirty="0"/>
              <a:t>Vos taxes investies selon vos priorités</a:t>
            </a:r>
            <a:endParaRPr lang="fr-CA" sz="2800" dirty="0"/>
          </a:p>
          <a:p>
            <a:r>
              <a:rPr lang="fr-CA" sz="2000" dirty="0"/>
              <a:t> </a:t>
            </a:r>
          </a:p>
          <a:p>
            <a:pPr marL="342900" lvl="0" indent="-342900">
              <a:buFont typeface="Arial" panose="020B0604020202020204" pitchFamily="34" charset="0"/>
              <a:buChar char="•"/>
            </a:pPr>
            <a:r>
              <a:rPr lang="fr-CA" sz="2400" dirty="0"/>
              <a:t>Les résultats des consultations intégrés dans les choix budgétaires de 2027 et des années suivantes.</a:t>
            </a:r>
          </a:p>
          <a:p>
            <a:r>
              <a:rPr lang="fr-CA" sz="2000" dirty="0"/>
              <a:t> </a:t>
            </a:r>
          </a:p>
          <a:p>
            <a:r>
              <a:rPr lang="fr-CA" sz="2000" dirty="0"/>
              <a:t> </a:t>
            </a:r>
          </a:p>
          <a:p>
            <a:pPr marL="342900" lvl="0" indent="-342900">
              <a:buFont typeface="+mj-lt"/>
              <a:buAutoNum type="arabicPeriod" startAt="4"/>
            </a:pPr>
            <a:endParaRPr lang="fr-CA" dirty="0"/>
          </a:p>
        </p:txBody>
      </p:sp>
    </p:spTree>
    <p:extLst>
      <p:ext uri="{BB962C8B-B14F-4D97-AF65-F5344CB8AC3E}">
        <p14:creationId xmlns:p14="http://schemas.microsoft.com/office/powerpoint/2010/main" val="650664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AF611FF6-8322-2CAE-8893-2297B43A6F6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0A17AF9-74C9-BEBC-4F7A-5E14EAE749A9}"/>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0B642404-8A3D-782B-CD4B-6F5B813E8EB8}"/>
              </a:ext>
            </a:extLst>
          </p:cNvPr>
          <p:cNvSpPr txBox="1"/>
          <p:nvPr/>
        </p:nvSpPr>
        <p:spPr>
          <a:xfrm>
            <a:off x="33670" y="313300"/>
            <a:ext cx="12192000" cy="646331"/>
          </a:xfrm>
          <a:prstGeom prst="rect">
            <a:avLst/>
          </a:prstGeom>
          <a:noFill/>
        </p:spPr>
        <p:txBody>
          <a:bodyPr wrap="square" rtlCol="0">
            <a:spAutoFit/>
          </a:bodyPr>
          <a:lstStyle/>
          <a:p>
            <a:pPr algn="ctr"/>
            <a:r>
              <a:rPr lang="fr-CA" sz="3600" dirty="0">
                <a:solidFill>
                  <a:schemeClr val="bg1"/>
                </a:solidFill>
              </a:rPr>
              <a:t>2. Engagements du nouveau Conseil municipal</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endParaRPr lang="fr-CA" sz="3600" dirty="0">
              <a:solidFill>
                <a:schemeClr val="bg1"/>
              </a:solidFill>
              <a:effectLst>
                <a:outerShdw blurRad="38100" dist="38100" dir="2700000" algn="tl">
                  <a:srgbClr val="000000">
                    <a:alpha val="43137"/>
                  </a:srgbClr>
                </a:outerShdw>
              </a:effectLst>
              <a:latin typeface="Gotham Pro Medium" panose="02000603040000090004" pitchFamily="2" charset="0"/>
              <a:cs typeface="Gotham Pro Medium" panose="02000603040000090004" pitchFamily="2" charset="0"/>
            </a:endParaRPr>
          </a:p>
        </p:txBody>
      </p:sp>
      <p:sp>
        <p:nvSpPr>
          <p:cNvPr id="11" name="ZoneTexte 10">
            <a:extLst>
              <a:ext uri="{FF2B5EF4-FFF2-40B4-BE49-F238E27FC236}">
                <a16:creationId xmlns:a16="http://schemas.microsoft.com/office/drawing/2014/main" id="{7D079EC2-1099-B1E2-563E-CA73880FF832}"/>
              </a:ext>
            </a:extLst>
          </p:cNvPr>
          <p:cNvSpPr txBox="1"/>
          <p:nvPr/>
        </p:nvSpPr>
        <p:spPr>
          <a:xfrm>
            <a:off x="152400" y="1466386"/>
            <a:ext cx="11605845" cy="3016210"/>
          </a:xfrm>
          <a:prstGeom prst="rect">
            <a:avLst/>
          </a:prstGeom>
          <a:noFill/>
        </p:spPr>
        <p:txBody>
          <a:bodyPr wrap="square" rtlCol="0">
            <a:spAutoFit/>
          </a:bodyPr>
          <a:lstStyle/>
          <a:p>
            <a:r>
              <a:rPr lang="fr-CA" dirty="0"/>
              <a:t> </a:t>
            </a:r>
            <a:endParaRPr lang="fr-CA" sz="1600" dirty="0"/>
          </a:p>
          <a:p>
            <a:pPr marL="342900" lvl="0" indent="-342900">
              <a:buFont typeface="+mj-lt"/>
              <a:buAutoNum type="arabicPeriod" startAt="4"/>
            </a:pPr>
            <a:r>
              <a:rPr lang="fr-CA" sz="2800" b="1" dirty="0"/>
              <a:t>Accélérer la revitalisation de notre noyau villageois</a:t>
            </a:r>
            <a:endParaRPr lang="fr-CA" sz="2800" dirty="0"/>
          </a:p>
          <a:p>
            <a:r>
              <a:rPr lang="fr-CA" sz="2000" dirty="0"/>
              <a:t> </a:t>
            </a:r>
            <a:r>
              <a:rPr lang="fr-CA" sz="2400" dirty="0"/>
              <a:t> </a:t>
            </a:r>
          </a:p>
          <a:p>
            <a:pPr marL="342900" lvl="0" indent="-342900">
              <a:buFont typeface="Arial" panose="020B0604020202020204" pitchFamily="34" charset="0"/>
              <a:buChar char="•"/>
            </a:pPr>
            <a:r>
              <a:rPr lang="fr-CA" sz="2400" dirty="0"/>
              <a:t>Finalisation de la phase 2 du projet de Feuilles en Aiguilles (phase 1 étant l’</a:t>
            </a:r>
            <a:r>
              <a:rPr lang="fr-CA" sz="2400" dirty="0" err="1"/>
              <a:t>éco-quartier</a:t>
            </a:r>
            <a:r>
              <a:rPr lang="fr-CA" sz="2400" dirty="0"/>
              <a:t>). </a:t>
            </a:r>
          </a:p>
          <a:p>
            <a:pPr marL="342900" lvl="0" indent="-342900">
              <a:buFont typeface="Arial" panose="020B0604020202020204" pitchFamily="34" charset="0"/>
              <a:buChar char="•"/>
            </a:pPr>
            <a:endParaRPr lang="fr-CA" sz="2400" dirty="0"/>
          </a:p>
          <a:p>
            <a:pPr marL="342900" lvl="0" indent="-342900">
              <a:buFont typeface="Arial" panose="020B0604020202020204" pitchFamily="34" charset="0"/>
              <a:buChar char="•"/>
            </a:pPr>
            <a:r>
              <a:rPr lang="fr-CA" sz="2400" dirty="0"/>
              <a:t>Développement résidentiel et des logements locatifs et multigénérationnels, par la mise en place d’incitatifs pour attirer des jeunes familles et pour nos aînés.  </a:t>
            </a:r>
          </a:p>
          <a:p>
            <a:r>
              <a:rPr lang="fr-CA" sz="2400" dirty="0"/>
              <a:t> </a:t>
            </a:r>
          </a:p>
        </p:txBody>
      </p:sp>
    </p:spTree>
    <p:extLst>
      <p:ext uri="{BB962C8B-B14F-4D97-AF65-F5344CB8AC3E}">
        <p14:creationId xmlns:p14="http://schemas.microsoft.com/office/powerpoint/2010/main" val="3154977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EE7D38E1-5281-1A1B-0D4D-18A26E8A1FA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8E7B91E-A0EF-A42B-044A-1A4DEA230A23}"/>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564A1CFD-2CB5-52F6-5DEF-CE71915ACF0F}"/>
              </a:ext>
            </a:extLst>
          </p:cNvPr>
          <p:cNvSpPr txBox="1"/>
          <p:nvPr/>
        </p:nvSpPr>
        <p:spPr>
          <a:xfrm>
            <a:off x="0" y="260525"/>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endParaRPr lang="fr-CA" sz="3600" dirty="0">
              <a:solidFill>
                <a:schemeClr val="bg1"/>
              </a:solidFill>
              <a:effectLst>
                <a:outerShdw blurRad="38100" dist="38100" dir="2700000" algn="tl">
                  <a:srgbClr val="000000">
                    <a:alpha val="43137"/>
                  </a:srgbClr>
                </a:outerShdw>
              </a:effectLst>
              <a:cs typeface="Gotham Pro Medium" panose="02000603040000090004" pitchFamily="2" charset="0"/>
            </a:endParaRPr>
          </a:p>
        </p:txBody>
      </p:sp>
      <p:sp>
        <p:nvSpPr>
          <p:cNvPr id="11" name="ZoneTexte 10">
            <a:extLst>
              <a:ext uri="{FF2B5EF4-FFF2-40B4-BE49-F238E27FC236}">
                <a16:creationId xmlns:a16="http://schemas.microsoft.com/office/drawing/2014/main" id="{A7EDE783-771F-73ED-85D6-554992B3DD2E}"/>
              </a:ext>
            </a:extLst>
          </p:cNvPr>
          <p:cNvSpPr txBox="1"/>
          <p:nvPr/>
        </p:nvSpPr>
        <p:spPr>
          <a:xfrm>
            <a:off x="478971" y="1337713"/>
            <a:ext cx="11451771" cy="6257098"/>
          </a:xfrm>
          <a:prstGeom prst="rect">
            <a:avLst/>
          </a:prstGeom>
          <a:noFill/>
        </p:spPr>
        <p:txBody>
          <a:bodyPr wrap="square" rtlCol="0">
            <a:spAutoFit/>
          </a:bodyPr>
          <a:lstStyle/>
          <a:p>
            <a:pPr marL="571500" indent="-571500">
              <a:buFont typeface="Wingdings" pitchFamily="2" charset="2"/>
              <a:buChar char="Ø"/>
            </a:pPr>
            <a:r>
              <a:rPr lang="fr-CA" sz="3600" b="1" dirty="0"/>
              <a:t>Éric			Grands Projets, Environnement</a:t>
            </a:r>
          </a:p>
          <a:p>
            <a:pPr marL="342900" lvl="0" indent="-342900">
              <a:lnSpc>
                <a:spcPct val="115000"/>
              </a:lnSpc>
              <a:buFont typeface="Symbol" pitchFamily="2" charset="2"/>
              <a:buChar char=""/>
            </a:pPr>
            <a:endParaRPr lang="fr-CA" sz="1600" kern="100" dirty="0">
              <a:solidFill>
                <a:srgbClr val="000000"/>
              </a:solidFill>
              <a:ea typeface="Aptos" panose="020B0004020202020204" pitchFamily="34" charset="0"/>
              <a:cs typeface="Times New Roman" panose="02020603050405020304" pitchFamily="18" charset="0"/>
            </a:endParaRPr>
          </a:p>
          <a:p>
            <a:pPr lvl="0">
              <a:lnSpc>
                <a:spcPct val="115000"/>
              </a:lnSpc>
            </a:pPr>
            <a:r>
              <a:rPr lang="fr-CA" sz="2400" kern="100" dirty="0">
                <a:solidFill>
                  <a:srgbClr val="000000"/>
                </a:solidFill>
                <a:ea typeface="Aptos" panose="020B0004020202020204" pitchFamily="34" charset="0"/>
                <a:cs typeface="Times New Roman" panose="02020603050405020304" pitchFamily="18" charset="0"/>
              </a:rPr>
              <a:t>Quelques priorités:</a:t>
            </a:r>
          </a:p>
          <a:p>
            <a:pPr lvl="0">
              <a:lnSpc>
                <a:spcPct val="115000"/>
              </a:lnSpc>
            </a:pPr>
            <a:endParaRPr lang="fr-CA" sz="1600" kern="100" dirty="0">
              <a:solidFill>
                <a:srgbClr val="000000"/>
              </a:solidFill>
              <a:ea typeface="Aptos" panose="020B0004020202020204" pitchFamily="34" charset="0"/>
              <a:cs typeface="Times New Roman" panose="02020603050405020304" pitchFamily="18" charset="0"/>
            </a:endParaRPr>
          </a:p>
          <a:p>
            <a:pPr marL="342900" lvl="0" indent="-342900">
              <a:lnSpc>
                <a:spcPct val="115000"/>
              </a:lnSpc>
              <a:buFont typeface="Symbol" pitchFamily="2" charset="2"/>
              <a:buChar char=""/>
            </a:pPr>
            <a:r>
              <a:rPr lang="fr-CA" sz="2400" kern="100" dirty="0">
                <a:ea typeface="Aptos" panose="020B0004020202020204" pitchFamily="34" charset="0"/>
                <a:cs typeface="Times New Roman" panose="02020603050405020304" pitchFamily="18" charset="0"/>
              </a:rPr>
              <a:t>S’assurer que toutes les actions du Conseil et de l’administration municipale visent à rassembler la population autour d’une vision partagée de son développement social, culturel et économique.</a:t>
            </a:r>
          </a:p>
          <a:p>
            <a:pPr marL="342900" lvl="0" indent="-342900">
              <a:lnSpc>
                <a:spcPct val="115000"/>
              </a:lnSpc>
              <a:buFont typeface="Symbol" pitchFamily="2" charset="2"/>
              <a:buChar char=""/>
            </a:pPr>
            <a:endParaRPr lang="fr-CA" sz="1600" kern="100" dirty="0">
              <a:ea typeface="Aptos" panose="020B0004020202020204" pitchFamily="34" charset="0"/>
              <a:cs typeface="Times New Roman" panose="02020603050405020304" pitchFamily="18" charset="0"/>
            </a:endParaRPr>
          </a:p>
          <a:p>
            <a:pPr marL="342900" lvl="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Création d’un groupe de travail paritaire pour recommander au Conseil municipal une approche et une méthodologie utilisées pour les consultations à venir sur les grands projets (réserve de biodiversité, tourisme sur terres publiques et paysage humanisé).</a:t>
            </a:r>
          </a:p>
          <a:p>
            <a:pPr marL="342900" lvl="0" indent="-342900">
              <a:lnSpc>
                <a:spcPct val="115000"/>
              </a:lnSpc>
              <a:buFont typeface="Symbol" pitchFamily="2" charset="2"/>
              <a:buChar char=""/>
            </a:pPr>
            <a:endParaRPr lang="fr-CA" sz="1600" kern="100" dirty="0">
              <a:ea typeface="Aptos" panose="020B0004020202020204" pitchFamily="34" charset="0"/>
              <a:cs typeface="Times New Roman" panose="02020603050405020304" pitchFamily="18" charset="0"/>
            </a:endParaRPr>
          </a:p>
          <a:p>
            <a:pPr marL="342900" lvl="0" indent="-342900">
              <a:lnSpc>
                <a:spcPct val="115000"/>
              </a:lnSpc>
              <a:spcAft>
                <a:spcPts val="600"/>
              </a:spcAft>
              <a:buFont typeface="Symbol" pitchFamily="2" charset="2"/>
              <a:buChar char=""/>
            </a:pPr>
            <a:r>
              <a:rPr lang="fr-CA" sz="2400" kern="100" dirty="0">
                <a:ea typeface="Aptos" panose="020B0004020202020204" pitchFamily="34" charset="0"/>
                <a:cs typeface="Times New Roman" panose="02020603050405020304" pitchFamily="18" charset="0"/>
              </a:rPr>
              <a:t>Évaluer la création d’un nouveau comité consultatif en environnement (CCE).</a:t>
            </a:r>
          </a:p>
          <a:p>
            <a:pPr marL="571500" indent="-571500">
              <a:buFont typeface="Wingdings" pitchFamily="2" charset="2"/>
              <a:buChar char="Ø"/>
            </a:pPr>
            <a:endParaRPr lang="fr-CA" sz="3600" b="1" dirty="0"/>
          </a:p>
          <a:p>
            <a:endParaRPr lang="fr-CA" sz="2000" b="1" dirty="0"/>
          </a:p>
        </p:txBody>
      </p:sp>
    </p:spTree>
    <p:extLst>
      <p:ext uri="{BB962C8B-B14F-4D97-AF65-F5344CB8AC3E}">
        <p14:creationId xmlns:p14="http://schemas.microsoft.com/office/powerpoint/2010/main" val="3567787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732A6702-8E17-A4A3-2E1A-20E22C19C89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0FEFF3C-7ADA-FA36-9F41-E1CABA119342}"/>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6B101066-9E5C-68F0-649B-5C62BB03BF04}"/>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8A544DFE-CE5F-B5F5-940E-2BBEBE8BC472}"/>
              </a:ext>
            </a:extLst>
          </p:cNvPr>
          <p:cNvSpPr txBox="1"/>
          <p:nvPr/>
        </p:nvSpPr>
        <p:spPr>
          <a:xfrm>
            <a:off x="152398" y="1420733"/>
            <a:ext cx="11723915" cy="5628720"/>
          </a:xfrm>
          <a:prstGeom prst="rect">
            <a:avLst/>
          </a:prstGeom>
          <a:noFill/>
        </p:spPr>
        <p:txBody>
          <a:bodyPr wrap="square" rtlCol="0">
            <a:spAutoFit/>
          </a:bodyPr>
          <a:lstStyle/>
          <a:p>
            <a:pPr marL="571500" indent="-571500">
              <a:buFont typeface="Wingdings" pitchFamily="2" charset="2"/>
              <a:buChar char="Ø"/>
            </a:pPr>
            <a:r>
              <a:rPr lang="fr-CA" sz="3600" b="1" dirty="0"/>
              <a:t>André			Sécurité Publique</a:t>
            </a:r>
          </a:p>
          <a:p>
            <a:pPr>
              <a:lnSpc>
                <a:spcPct val="115000"/>
              </a:lnSpc>
            </a:pPr>
            <a:r>
              <a:rPr lang="fr-CA" dirty="0"/>
              <a:t> </a:t>
            </a:r>
          </a:p>
          <a:p>
            <a:pPr>
              <a:lnSpc>
                <a:spcPct val="115000"/>
              </a:lnSpc>
            </a:pPr>
            <a:r>
              <a:rPr lang="fr-CA" sz="2400" kern="100" dirty="0">
                <a:solidFill>
                  <a:srgbClr val="000000"/>
                </a:solidFill>
                <a:ea typeface="Aptos" panose="020B0004020202020204" pitchFamily="34" charset="0"/>
                <a:cs typeface="Times New Roman" panose="02020603050405020304" pitchFamily="18" charset="0"/>
              </a:rPr>
              <a:t>Quelques priorités:</a:t>
            </a:r>
          </a:p>
          <a:p>
            <a:pPr>
              <a:lnSpc>
                <a:spcPct val="115000"/>
              </a:lnSpc>
            </a:pPr>
            <a:endParaRPr lang="fr-CA" sz="2400" dirty="0"/>
          </a:p>
          <a:p>
            <a:pPr marL="34290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Rôle actif auprès de la Régie des Services de Sécurité Incendie Regroupés </a:t>
            </a:r>
            <a:r>
              <a:rPr lang="fr-CA" sz="2400" kern="100">
                <a:solidFill>
                  <a:srgbClr val="000000"/>
                </a:solidFill>
                <a:ea typeface="Aptos" panose="020B0004020202020204" pitchFamily="34" charset="0"/>
                <a:cs typeface="Times New Roman" panose="02020603050405020304" pitchFamily="18" charset="0"/>
              </a:rPr>
              <a:t>(RSSIR) </a:t>
            </a:r>
            <a:r>
              <a:rPr lang="fr-CA" sz="2400" kern="100" dirty="0">
                <a:solidFill>
                  <a:srgbClr val="000000"/>
                </a:solidFill>
                <a:ea typeface="Aptos" panose="020B0004020202020204" pitchFamily="34" charset="0"/>
                <a:cs typeface="Times New Roman" panose="02020603050405020304" pitchFamily="18" charset="0"/>
              </a:rPr>
              <a:t>pour maximiser l’utilisation de notre quote-part de financement.</a:t>
            </a:r>
          </a:p>
          <a:p>
            <a:pPr marL="342900" lvl="0" indent="-342900">
              <a:lnSpc>
                <a:spcPct val="115000"/>
              </a:lnSpc>
              <a:buFont typeface="Symbol" pitchFamily="2" charset="2"/>
              <a:buChar char=""/>
            </a:pPr>
            <a:endParaRPr lang="fr-CA" sz="2400" kern="100" dirty="0">
              <a:ea typeface="Aptos" panose="020B0004020202020204" pitchFamily="34" charset="0"/>
              <a:cs typeface="Times New Roman" panose="02020603050405020304" pitchFamily="18" charset="0"/>
            </a:endParaRPr>
          </a:p>
          <a:p>
            <a:pPr marL="342900" lvl="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Renouvellement du plan des mesures d’urgence en cas de sinistres.</a:t>
            </a:r>
          </a:p>
          <a:p>
            <a:pPr marL="342900" lvl="0" indent="-342900">
              <a:lnSpc>
                <a:spcPct val="115000"/>
              </a:lnSpc>
              <a:buFont typeface="Symbol" pitchFamily="2" charset="2"/>
              <a:buChar char=""/>
            </a:pPr>
            <a:endParaRPr lang="fr-CA" sz="2400" kern="100" dirty="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Sécurité routière sur l’ensemble du territoire et tranquillité des résidents dans le cœur villageois.</a:t>
            </a:r>
            <a:endParaRPr lang="fr-CA" sz="2400" kern="100" dirty="0">
              <a:ea typeface="Aptos" panose="020B0004020202020204" pitchFamily="34" charset="0"/>
              <a:cs typeface="Times New Roman" panose="02020603050405020304" pitchFamily="18" charset="0"/>
            </a:endParaRPr>
          </a:p>
          <a:p>
            <a:endParaRPr lang="fr-CA" sz="2400" dirty="0"/>
          </a:p>
          <a:p>
            <a:r>
              <a:rPr lang="fr-CA" sz="2400" dirty="0"/>
              <a:t> </a:t>
            </a:r>
          </a:p>
        </p:txBody>
      </p:sp>
    </p:spTree>
    <p:extLst>
      <p:ext uri="{BB962C8B-B14F-4D97-AF65-F5344CB8AC3E}">
        <p14:creationId xmlns:p14="http://schemas.microsoft.com/office/powerpoint/2010/main" val="2572060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7C26A7D8-CF13-7FDB-7455-C71719D7B2B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CF008DB-A30B-B728-0499-AFEA88D86B97}"/>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6F716A31-4BD8-134C-524B-31DAC4525784}"/>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2AA584C6-24C0-A042-7EBD-CC39D923E7DC}"/>
              </a:ext>
            </a:extLst>
          </p:cNvPr>
          <p:cNvSpPr txBox="1"/>
          <p:nvPr/>
        </p:nvSpPr>
        <p:spPr>
          <a:xfrm>
            <a:off x="193996" y="1431619"/>
            <a:ext cx="11845603" cy="5191165"/>
          </a:xfrm>
          <a:prstGeom prst="rect">
            <a:avLst/>
          </a:prstGeom>
          <a:noFill/>
        </p:spPr>
        <p:txBody>
          <a:bodyPr wrap="square" rtlCol="0">
            <a:spAutoFit/>
          </a:bodyPr>
          <a:lstStyle/>
          <a:p>
            <a:r>
              <a:rPr lang="fr-CA" dirty="0"/>
              <a:t> </a:t>
            </a:r>
          </a:p>
          <a:p>
            <a:pPr marL="571500" indent="-571500">
              <a:buFont typeface="Wingdings" pitchFamily="2" charset="2"/>
              <a:buChar char="Ø"/>
            </a:pPr>
            <a:r>
              <a:rPr lang="fr-CA" sz="3600" b="1" dirty="0"/>
              <a:t>Barthélémy		Communications (Transparence), 											Transformation Numérique et Loisirs</a:t>
            </a:r>
          </a:p>
          <a:p>
            <a:endParaRPr lang="fr-CA" sz="2400" kern="100" dirty="0">
              <a:solidFill>
                <a:srgbClr val="000000"/>
              </a:solidFill>
              <a:ea typeface="Aptos" panose="020B0004020202020204" pitchFamily="34" charset="0"/>
              <a:cs typeface="Times New Roman" panose="02020603050405020304" pitchFamily="18" charset="0"/>
            </a:endParaRPr>
          </a:p>
          <a:p>
            <a:r>
              <a:rPr lang="fr-CA" sz="2400" kern="100" dirty="0">
                <a:solidFill>
                  <a:srgbClr val="000000"/>
                </a:solidFill>
                <a:ea typeface="Aptos" panose="020B0004020202020204" pitchFamily="34" charset="0"/>
                <a:cs typeface="Times New Roman" panose="02020603050405020304" pitchFamily="18" charset="0"/>
              </a:rPr>
              <a:t>Quelques priorités:</a:t>
            </a:r>
          </a:p>
          <a:p>
            <a:endParaRPr lang="fr-CA" sz="2400" b="1" dirty="0"/>
          </a:p>
          <a:p>
            <a:pPr marL="342900" indent="-342900">
              <a:lnSpc>
                <a:spcPct val="115000"/>
              </a:lnSpc>
              <a:buFont typeface="Arial" panose="020B0604020202020204" pitchFamily="34" charset="0"/>
              <a:buChar char="•"/>
            </a:pPr>
            <a:r>
              <a:rPr lang="fr-CA" sz="2400" dirty="0"/>
              <a:t>Dynamisation de l’approche des communications de la municipalité, en favorisant le maximum de transparence dans tous les dossiers importants.</a:t>
            </a:r>
          </a:p>
          <a:p>
            <a:pPr marL="342900" indent="-342900">
              <a:lnSpc>
                <a:spcPct val="115000"/>
              </a:lnSpc>
              <a:spcAft>
                <a:spcPts val="800"/>
              </a:spcAft>
              <a:buFont typeface="Arial" panose="020B0604020202020204" pitchFamily="34" charset="0"/>
              <a:buChar char="•"/>
            </a:pPr>
            <a:r>
              <a:rPr lang="fr-CA" sz="2400" dirty="0"/>
              <a:t>Bonification de l'offre de loisirs pour les citoyens (activités sportives et autres, ex.: </a:t>
            </a:r>
            <a:r>
              <a:rPr lang="fr-CA" sz="2400" kern="100" dirty="0">
                <a:cs typeface="Times New Roman" panose="02020603050405020304" pitchFamily="18" charset="0"/>
              </a:rPr>
              <a:t>a</a:t>
            </a:r>
            <a:r>
              <a:rPr lang="fr-CA" sz="2400" kern="100" dirty="0">
                <a:ea typeface="Aptos" panose="020B0004020202020204" pitchFamily="34" charset="0"/>
                <a:cs typeface="Times New Roman" panose="02020603050405020304" pitchFamily="18" charset="0"/>
              </a:rPr>
              <a:t>bris et éclairage pour la piste à rouleaux, patinoire</a:t>
            </a:r>
            <a:r>
              <a:rPr lang="fr-CA" sz="2400" dirty="0"/>
              <a:t>).</a:t>
            </a:r>
          </a:p>
          <a:p>
            <a:pPr lvl="0">
              <a:lnSpc>
                <a:spcPct val="115000"/>
              </a:lnSpc>
              <a:spcAft>
                <a:spcPts val="800"/>
              </a:spcAft>
            </a:pPr>
            <a:endParaRPr lang="fr-CA" sz="2400" kern="100" dirty="0">
              <a:ea typeface="Aptos" panose="020B0004020202020204" pitchFamily="34" charset="0"/>
              <a:cs typeface="Times New Roman" panose="02020603050405020304" pitchFamily="18" charset="0"/>
            </a:endParaRPr>
          </a:p>
          <a:p>
            <a:r>
              <a:rPr lang="fr-CA" dirty="0"/>
              <a:t>  </a:t>
            </a:r>
          </a:p>
        </p:txBody>
      </p:sp>
    </p:spTree>
    <p:extLst>
      <p:ext uri="{BB962C8B-B14F-4D97-AF65-F5344CB8AC3E}">
        <p14:creationId xmlns:p14="http://schemas.microsoft.com/office/powerpoint/2010/main" val="1736267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741509DB-0021-10C2-E92D-B4FE0067A85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44102CC-AF9F-0779-E494-0B83C352D91F}"/>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0725C878-8FFE-258E-2031-A97E8CB8AA2C}"/>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AE4915AB-285B-C9B7-B773-910BB5AEB7C6}"/>
              </a:ext>
            </a:extLst>
          </p:cNvPr>
          <p:cNvSpPr txBox="1"/>
          <p:nvPr/>
        </p:nvSpPr>
        <p:spPr>
          <a:xfrm>
            <a:off x="509682" y="1736419"/>
            <a:ext cx="10599752" cy="4996240"/>
          </a:xfrm>
          <a:prstGeom prst="rect">
            <a:avLst/>
          </a:prstGeom>
          <a:noFill/>
        </p:spPr>
        <p:txBody>
          <a:bodyPr wrap="square" rtlCol="0">
            <a:spAutoFit/>
          </a:bodyPr>
          <a:lstStyle/>
          <a:p>
            <a:r>
              <a:rPr lang="fr-CA" dirty="0"/>
              <a:t> </a:t>
            </a:r>
          </a:p>
          <a:p>
            <a:r>
              <a:rPr lang="fr-CA" sz="3600" b="1" dirty="0"/>
              <a:t>Louise		Culture et Vie Communautaire</a:t>
            </a:r>
          </a:p>
          <a:p>
            <a:endParaRPr lang="fr-CA" sz="2400" dirty="0"/>
          </a:p>
          <a:p>
            <a:r>
              <a:rPr lang="fr-CA" sz="2400" kern="100" dirty="0">
                <a:solidFill>
                  <a:srgbClr val="000000"/>
                </a:solidFill>
                <a:ea typeface="Aptos" panose="020B0004020202020204" pitchFamily="34" charset="0"/>
                <a:cs typeface="Times New Roman" panose="02020603050405020304" pitchFamily="18" charset="0"/>
              </a:rPr>
              <a:t>Quelques priorités:</a:t>
            </a:r>
          </a:p>
          <a:p>
            <a:endParaRPr lang="fr-CA" sz="2400" dirty="0"/>
          </a:p>
          <a:p>
            <a:pPr marL="342900" lvl="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Développement d’activités socio-culturelles correspondant aux intérêts de la population et favorisant donc une participation plus importante.</a:t>
            </a:r>
          </a:p>
          <a:p>
            <a:pPr marL="342900" lvl="0" indent="-342900">
              <a:lnSpc>
                <a:spcPct val="115000"/>
              </a:lnSpc>
              <a:buFont typeface="Symbol" pitchFamily="2" charset="2"/>
              <a:buChar char=""/>
            </a:pPr>
            <a:endParaRPr lang="fr-CA" sz="2400" kern="100" dirty="0">
              <a:ea typeface="Aptos" panose="020B0004020202020204" pitchFamily="34" charset="0"/>
              <a:cs typeface="Times New Roman" panose="02020603050405020304" pitchFamily="18" charset="0"/>
            </a:endParaRPr>
          </a:p>
          <a:p>
            <a:pPr marL="342900" lvl="0" indent="-342900">
              <a:lnSpc>
                <a:spcPct val="115000"/>
              </a:lnSpc>
              <a:spcAft>
                <a:spcPts val="800"/>
              </a:spcAft>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Coordination efficace de tous les intervenants socio-culturels afin de maximiser les retombées sociales et économiques pour la municipalité.</a:t>
            </a:r>
            <a:endParaRPr lang="fr-CA" sz="2400" kern="100" dirty="0">
              <a:ea typeface="Aptos" panose="020B0004020202020204" pitchFamily="34" charset="0"/>
              <a:cs typeface="Times New Roman" panose="02020603050405020304" pitchFamily="18" charset="0"/>
            </a:endParaRPr>
          </a:p>
          <a:p>
            <a:endParaRPr lang="fr-CA" sz="2400" dirty="0"/>
          </a:p>
          <a:p>
            <a:r>
              <a:rPr lang="fr-CA" sz="2400" dirty="0"/>
              <a:t> </a:t>
            </a:r>
          </a:p>
        </p:txBody>
      </p:sp>
    </p:spTree>
    <p:extLst>
      <p:ext uri="{BB962C8B-B14F-4D97-AF65-F5344CB8AC3E}">
        <p14:creationId xmlns:p14="http://schemas.microsoft.com/office/powerpoint/2010/main" val="1575532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AA426BB3-5994-A61F-3A34-97A7A155950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4A7F560-C047-E6B5-40BB-16155A2AF738}"/>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861C43E1-EA34-3D95-A0E4-D488CB9D1738}"/>
              </a:ext>
            </a:extLst>
          </p:cNvPr>
          <p:cNvSpPr txBox="1"/>
          <p:nvPr/>
        </p:nvSpPr>
        <p:spPr>
          <a:xfrm>
            <a:off x="0" y="242098"/>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96727901-E913-4B23-FA1F-83454BE4273E}"/>
              </a:ext>
            </a:extLst>
          </p:cNvPr>
          <p:cNvSpPr txBox="1"/>
          <p:nvPr/>
        </p:nvSpPr>
        <p:spPr>
          <a:xfrm>
            <a:off x="259277" y="1330576"/>
            <a:ext cx="11673445" cy="6044732"/>
          </a:xfrm>
          <a:prstGeom prst="rect">
            <a:avLst/>
          </a:prstGeom>
          <a:noFill/>
        </p:spPr>
        <p:txBody>
          <a:bodyPr wrap="square" rtlCol="0">
            <a:spAutoFit/>
          </a:bodyPr>
          <a:lstStyle/>
          <a:p>
            <a:r>
              <a:rPr lang="fr-CA" sz="3600" b="1" dirty="0"/>
              <a:t>Louis			Hygiène du Milieu et Travaux Publics</a:t>
            </a:r>
          </a:p>
          <a:p>
            <a:endParaRPr lang="fr-CA" sz="2400" dirty="0"/>
          </a:p>
          <a:p>
            <a:r>
              <a:rPr lang="fr-CA" sz="2400" dirty="0"/>
              <a:t>Quelques priorités:</a:t>
            </a:r>
          </a:p>
          <a:p>
            <a:endParaRPr lang="fr-CA" sz="2400" dirty="0"/>
          </a:p>
          <a:p>
            <a:pPr marL="342900" lvl="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Finalisation des </a:t>
            </a:r>
            <a:r>
              <a:rPr lang="fr-CA" sz="2400" kern="100" dirty="0">
                <a:ea typeface="Aptos" panose="020B0004020202020204" pitchFamily="34" charset="0"/>
                <a:cs typeface="Times New Roman" panose="02020603050405020304" pitchFamily="18" charset="0"/>
              </a:rPr>
              <a:t>infrastructures de la Phase 2 du projet « Feuilles en Aiguilles » (approvisionnement en eau et électricité).</a:t>
            </a:r>
          </a:p>
          <a:p>
            <a:pPr marL="342900" lvl="0" indent="-342900">
              <a:lnSpc>
                <a:spcPct val="115000"/>
              </a:lnSpc>
              <a:spcAft>
                <a:spcPts val="800"/>
              </a:spcAft>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Approvisionnement en eau:</a:t>
            </a:r>
          </a:p>
          <a:p>
            <a:pPr marL="1257300" lvl="2" indent="-342900">
              <a:lnSpc>
                <a:spcPct val="115000"/>
              </a:lnSpc>
              <a:spcAft>
                <a:spcPts val="800"/>
              </a:spcAft>
              <a:buFont typeface="Courier New" panose="02070309020205020404" pitchFamily="49" charset="0"/>
              <a:buChar char="o"/>
            </a:pPr>
            <a:r>
              <a:rPr lang="fr-CA" sz="2400" kern="100" dirty="0">
                <a:solidFill>
                  <a:srgbClr val="000000"/>
                </a:solidFill>
                <a:ea typeface="Aptos" panose="020B0004020202020204" pitchFamily="34" charset="0"/>
                <a:cs typeface="Times New Roman" panose="02020603050405020304" pitchFamily="18" charset="0"/>
              </a:rPr>
              <a:t> village et </a:t>
            </a:r>
            <a:r>
              <a:rPr lang="fr-CA" sz="2400" kern="100" dirty="0" err="1">
                <a:solidFill>
                  <a:srgbClr val="000000"/>
                </a:solidFill>
                <a:ea typeface="Aptos" panose="020B0004020202020204" pitchFamily="34" charset="0"/>
                <a:cs typeface="Times New Roman" panose="02020603050405020304" pitchFamily="18" charset="0"/>
              </a:rPr>
              <a:t>Bicolline</a:t>
            </a:r>
            <a:endParaRPr lang="fr-CA" sz="2400" kern="100" dirty="0">
              <a:solidFill>
                <a:srgbClr val="000000"/>
              </a:solidFill>
              <a:ea typeface="Aptos" panose="020B0004020202020204" pitchFamily="34" charset="0"/>
              <a:cs typeface="Times New Roman" panose="02020603050405020304" pitchFamily="18" charset="0"/>
            </a:endParaRPr>
          </a:p>
          <a:p>
            <a:pPr marL="1257300" lvl="2" indent="-342900">
              <a:lnSpc>
                <a:spcPct val="115000"/>
              </a:lnSpc>
              <a:spcAft>
                <a:spcPts val="800"/>
              </a:spcAft>
              <a:buFont typeface="Courier New" panose="02070309020205020404" pitchFamily="49" charset="0"/>
              <a:buChar char="o"/>
            </a:pPr>
            <a:r>
              <a:rPr lang="fr-CA" sz="2400" kern="100" dirty="0">
                <a:solidFill>
                  <a:srgbClr val="000000"/>
                </a:solidFill>
                <a:ea typeface="Aptos" panose="020B0004020202020204" pitchFamily="34" charset="0"/>
                <a:cs typeface="Times New Roman" panose="02020603050405020304" pitchFamily="18" charset="0"/>
              </a:rPr>
              <a:t>secteur du Mont Saint-Mathieu (chemin de la Montagne).</a:t>
            </a:r>
          </a:p>
          <a:p>
            <a:pPr marL="342900" lvl="0" indent="-342900">
              <a:lnSpc>
                <a:spcPct val="115000"/>
              </a:lnSpc>
              <a:spcAft>
                <a:spcPts val="800"/>
              </a:spcAft>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Avancement des dossiers de la caserne des pompiers et du garage municipal.</a:t>
            </a:r>
          </a:p>
          <a:p>
            <a:pPr marL="342900" indent="-342900">
              <a:lnSpc>
                <a:spcPct val="115000"/>
              </a:lnSpc>
              <a:spcAft>
                <a:spcPts val="800"/>
              </a:spcAft>
              <a:buFont typeface="Symbol" pitchFamily="2" charset="2"/>
              <a:buChar char=""/>
            </a:pPr>
            <a:r>
              <a:rPr lang="fr-CA" sz="2400" kern="100" dirty="0">
                <a:solidFill>
                  <a:srgbClr val="000000"/>
                </a:solidFill>
                <a:cs typeface="Times New Roman" panose="02020603050405020304" pitchFamily="18" charset="0"/>
              </a:rPr>
              <a:t>Réfection des chemins prioritaires (ex. Ch. Principal entre St-Édouard et St-François).</a:t>
            </a:r>
            <a:endParaRPr lang="fr-CA" sz="2400" kern="100" dirty="0">
              <a:ea typeface="Aptos" panose="020B0004020202020204" pitchFamily="34" charset="0"/>
              <a:cs typeface="Times New Roman" panose="02020603050405020304" pitchFamily="18" charset="0"/>
            </a:endParaRPr>
          </a:p>
          <a:p>
            <a:pPr lvl="0">
              <a:lnSpc>
                <a:spcPct val="115000"/>
              </a:lnSpc>
              <a:spcAft>
                <a:spcPts val="800"/>
              </a:spcAft>
            </a:pPr>
            <a:endParaRPr lang="fr-CA" sz="2400" kern="100" dirty="0">
              <a:solidFill>
                <a:srgbClr val="000000"/>
              </a:solidFill>
              <a:ea typeface="Aptos" panose="020B000402020202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2190170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3749AF28-0B82-461D-FD1B-52FECAAD6C6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AEAD8D7-EBB9-116C-76BD-5B4E2F80AF41}"/>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8AFACBBA-6974-0E82-B990-790189240F6F}"/>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A9F9AFC0-13CB-6D1C-E0BC-7E9B3E9704BD}"/>
              </a:ext>
            </a:extLst>
          </p:cNvPr>
          <p:cNvSpPr txBox="1"/>
          <p:nvPr/>
        </p:nvSpPr>
        <p:spPr>
          <a:xfrm>
            <a:off x="462181" y="1339197"/>
            <a:ext cx="11472520" cy="5903154"/>
          </a:xfrm>
          <a:prstGeom prst="rect">
            <a:avLst/>
          </a:prstGeom>
          <a:noFill/>
        </p:spPr>
        <p:txBody>
          <a:bodyPr wrap="square" rtlCol="0">
            <a:spAutoFit/>
          </a:bodyPr>
          <a:lstStyle/>
          <a:p>
            <a:endParaRPr lang="fr-CA" dirty="0"/>
          </a:p>
          <a:p>
            <a:r>
              <a:rPr lang="fr-CA" sz="3600" b="1" dirty="0"/>
              <a:t>Michel		Aménagement du Territoire (Urbanisme)</a:t>
            </a:r>
          </a:p>
          <a:p>
            <a:endParaRPr lang="fr-CA" sz="2400" dirty="0"/>
          </a:p>
          <a:p>
            <a:r>
              <a:rPr lang="fr-CA" sz="2400" dirty="0"/>
              <a:t>Quelques priorités:</a:t>
            </a:r>
          </a:p>
          <a:p>
            <a:endParaRPr lang="fr-CA" sz="2400" dirty="0"/>
          </a:p>
          <a:p>
            <a:pPr marL="342900" lvl="0" indent="-342900">
              <a:lnSpc>
                <a:spcPct val="115000"/>
              </a:lnSpc>
              <a:spcAft>
                <a:spcPts val="800"/>
              </a:spcAft>
              <a:buFont typeface="Symbol" pitchFamily="2" charset="2"/>
              <a:buChar char=""/>
            </a:pPr>
            <a:r>
              <a:rPr lang="fr-CA" sz="2400" kern="100" dirty="0">
                <a:ea typeface="Aptos" panose="020B0004020202020204" pitchFamily="34" charset="0"/>
                <a:cs typeface="Times New Roman" panose="02020603050405020304" pitchFamily="18" charset="0"/>
              </a:rPr>
              <a:t>Participation active aux travaux du Comité consultatif en urbanisme (CCU).</a:t>
            </a:r>
          </a:p>
          <a:p>
            <a:pPr marL="342900" indent="-342900">
              <a:lnSpc>
                <a:spcPct val="115000"/>
              </a:lnSpc>
              <a:spcAft>
                <a:spcPts val="800"/>
              </a:spcAft>
              <a:buFont typeface="Symbol" pitchFamily="2" charset="2"/>
              <a:buChar char=""/>
            </a:pPr>
            <a:r>
              <a:rPr lang="fr-CA" sz="2400" kern="100" dirty="0">
                <a:ea typeface="Aptos" panose="020B0004020202020204" pitchFamily="34" charset="0"/>
                <a:cs typeface="Times New Roman" panose="02020603050405020304" pitchFamily="18" charset="0"/>
              </a:rPr>
              <a:t>Révision du règlement de zonage concernant l’ajout par la municipalité d’une zone non constructible jouxtant la bande riveraine imposée par le gouvernement du Québec (il est à noter qu’une modification réglementaire, le cas échéant, nécessite des consultations publiques sur le sujet).</a:t>
            </a:r>
            <a:r>
              <a:rPr lang="fr-CA" sz="2400" dirty="0"/>
              <a:t> </a:t>
            </a:r>
          </a:p>
          <a:p>
            <a:pPr marL="342900" lvl="0" indent="-342900">
              <a:lnSpc>
                <a:spcPct val="115000"/>
              </a:lnSpc>
              <a:spcAft>
                <a:spcPts val="800"/>
              </a:spcAft>
              <a:buFont typeface="Symbol" pitchFamily="2" charset="2"/>
              <a:buChar char=""/>
            </a:pPr>
            <a:endParaRPr lang="fr-CA" sz="2400" kern="100" dirty="0">
              <a:solidFill>
                <a:srgbClr val="FF0000"/>
              </a:solidFill>
              <a:ea typeface="Aptos" panose="020B0004020202020204" pitchFamily="34" charset="0"/>
              <a:cs typeface="Times New Roman" panose="02020603050405020304" pitchFamily="18" charset="0"/>
            </a:endParaRPr>
          </a:p>
          <a:p>
            <a:endParaRPr lang="fr-CA" sz="2400" dirty="0"/>
          </a:p>
          <a:p>
            <a:r>
              <a:rPr lang="fr-CA" sz="2400" dirty="0"/>
              <a:t> </a:t>
            </a:r>
          </a:p>
          <a:p>
            <a:r>
              <a:rPr lang="fr-CA" dirty="0"/>
              <a:t> </a:t>
            </a:r>
          </a:p>
        </p:txBody>
      </p:sp>
    </p:spTree>
    <p:extLst>
      <p:ext uri="{BB962C8B-B14F-4D97-AF65-F5344CB8AC3E}">
        <p14:creationId xmlns:p14="http://schemas.microsoft.com/office/powerpoint/2010/main" val="3449861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8DA06475-D9C8-63F3-2765-2968CD3259A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2740AC8-68FD-526A-C03C-EED362A26402}"/>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645626E6-FA11-D9C1-2E67-1A3356AC24C6}"/>
              </a:ext>
            </a:extLst>
          </p:cNvPr>
          <p:cNvSpPr txBox="1"/>
          <p:nvPr/>
        </p:nvSpPr>
        <p:spPr>
          <a:xfrm>
            <a:off x="0" y="286930"/>
            <a:ext cx="12192000" cy="646331"/>
          </a:xfrm>
          <a:prstGeom prst="rect">
            <a:avLst/>
          </a:prstGeom>
          <a:noFill/>
        </p:spPr>
        <p:txBody>
          <a:bodyPr wrap="square" rtlCol="0">
            <a:spAutoFit/>
          </a:bodyPr>
          <a:lstStyle/>
          <a:p>
            <a:pPr algn="ctr"/>
            <a:r>
              <a:rPr lang="fr-CA" sz="3600" dirty="0">
                <a:solidFill>
                  <a:schemeClr val="bg1"/>
                </a:solidFill>
              </a:rPr>
              <a:t>3. </a:t>
            </a:r>
            <a:r>
              <a:rPr lang="fr-CA" sz="3600" dirty="0">
                <a:solidFill>
                  <a:schemeClr val="bg1"/>
                </a:solidFill>
                <a:effectLst>
                  <a:outerShdw blurRad="38100" dist="38100" dir="2700000" algn="tl">
                    <a:srgbClr val="000000">
                      <a:alpha val="43137"/>
                    </a:srgbClr>
                  </a:outerShdw>
                </a:effectLst>
              </a:rPr>
              <a:t>Rôles et Responsabilités des membres de l’équipe</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0B7AD19A-D6A1-351F-7EE6-9F1C2C498335}"/>
              </a:ext>
            </a:extLst>
          </p:cNvPr>
          <p:cNvSpPr txBox="1"/>
          <p:nvPr/>
        </p:nvSpPr>
        <p:spPr>
          <a:xfrm>
            <a:off x="307801" y="1498912"/>
            <a:ext cx="11638775" cy="4544834"/>
          </a:xfrm>
          <a:prstGeom prst="rect">
            <a:avLst/>
          </a:prstGeom>
          <a:noFill/>
        </p:spPr>
        <p:txBody>
          <a:bodyPr wrap="square" rtlCol="0">
            <a:spAutoFit/>
          </a:bodyPr>
          <a:lstStyle/>
          <a:p>
            <a:endParaRPr lang="fr-CA" dirty="0"/>
          </a:p>
          <a:p>
            <a:r>
              <a:rPr lang="fr-CA" sz="3600" b="1" dirty="0"/>
              <a:t>Yves			Développement Économique et Voirie</a:t>
            </a:r>
          </a:p>
          <a:p>
            <a:r>
              <a:rPr lang="fr-CA" dirty="0"/>
              <a:t> </a:t>
            </a:r>
            <a:endParaRPr lang="fr-CA" sz="2400" dirty="0"/>
          </a:p>
          <a:p>
            <a:r>
              <a:rPr lang="fr-CA" sz="2400" dirty="0"/>
              <a:t>Quelques priorités:</a:t>
            </a:r>
          </a:p>
          <a:p>
            <a:r>
              <a:rPr lang="fr-CA" sz="2400" dirty="0"/>
              <a:t> </a:t>
            </a:r>
          </a:p>
          <a:p>
            <a:pPr marL="342900" lvl="0" indent="-342900">
              <a:lnSpc>
                <a:spcPct val="115000"/>
              </a:lnSpc>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Sur la base des </a:t>
            </a:r>
            <a:r>
              <a:rPr lang="fr-CA" sz="2400" kern="100" dirty="0">
                <a:ea typeface="Aptos" panose="020B0004020202020204" pitchFamily="34" charset="0"/>
                <a:cs typeface="Times New Roman" panose="02020603050405020304" pitchFamily="18" charset="0"/>
              </a:rPr>
              <a:t>consultations à venir, détermination d’objectifs clairs et rassembleurs autours des axes de développement économique soutenues par la population.</a:t>
            </a:r>
          </a:p>
          <a:p>
            <a:pPr marL="342900" lvl="0" indent="-342900">
              <a:lnSpc>
                <a:spcPct val="115000"/>
              </a:lnSpc>
              <a:spcAft>
                <a:spcPts val="800"/>
              </a:spcAft>
              <a:buFont typeface="Symbol" pitchFamily="2" charset="2"/>
              <a:buChar char=""/>
            </a:pPr>
            <a:r>
              <a:rPr lang="fr-CA" sz="2400" kern="100" dirty="0">
                <a:ea typeface="Aptos" panose="020B0004020202020204" pitchFamily="34" charset="0"/>
                <a:cs typeface="Times New Roman" panose="02020603050405020304" pitchFamily="18" charset="0"/>
              </a:rPr>
              <a:t>Meilleure coordination sur le terrain pour les activités de déneigement de la voirie municipales avec les différents entrepreneurs impliqués.</a:t>
            </a:r>
          </a:p>
          <a:p>
            <a:pPr marL="342900" indent="-342900">
              <a:lnSpc>
                <a:spcPct val="115000"/>
              </a:lnSpc>
              <a:spcAft>
                <a:spcPts val="800"/>
              </a:spcAft>
              <a:buFont typeface="Symbol" pitchFamily="2" charset="2"/>
              <a:buChar char=""/>
            </a:pPr>
            <a:r>
              <a:rPr lang="fr-CA" sz="2400" kern="100" dirty="0">
                <a:solidFill>
                  <a:srgbClr val="000000"/>
                </a:solidFill>
                <a:ea typeface="Aptos" panose="020B0004020202020204" pitchFamily="34" charset="0"/>
                <a:cs typeface="Times New Roman" panose="02020603050405020304" pitchFamily="18" charset="0"/>
              </a:rPr>
              <a:t>Révision de la </a:t>
            </a:r>
            <a:r>
              <a:rPr lang="fr-CA" sz="2400" i="1" dirty="0"/>
              <a:t>Politique administrative pour l’entretien et l’amélioration d’un chemin privé</a:t>
            </a:r>
            <a:endParaRPr lang="fr-CA" sz="2400" dirty="0"/>
          </a:p>
          <a:p>
            <a:endParaRPr lang="fr-CA" dirty="0"/>
          </a:p>
        </p:txBody>
      </p:sp>
    </p:spTree>
    <p:extLst>
      <p:ext uri="{BB962C8B-B14F-4D97-AF65-F5344CB8AC3E}">
        <p14:creationId xmlns:p14="http://schemas.microsoft.com/office/powerpoint/2010/main" val="39882854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927048B2-6618-0355-118E-0147B59B4BE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9B000792-3EFD-2FB0-2EC9-7572683C5460}"/>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CFD5CE53-1B7D-4ECB-3C26-9DFEC666CBA3}"/>
              </a:ext>
            </a:extLst>
          </p:cNvPr>
          <p:cNvSpPr txBox="1"/>
          <p:nvPr/>
        </p:nvSpPr>
        <p:spPr>
          <a:xfrm>
            <a:off x="0" y="342122"/>
            <a:ext cx="12192000" cy="646331"/>
          </a:xfrm>
          <a:prstGeom prst="rect">
            <a:avLst/>
          </a:prstGeom>
          <a:noFill/>
        </p:spPr>
        <p:txBody>
          <a:bodyPr wrap="square" rtlCol="0">
            <a:spAutoFit/>
          </a:bodyPr>
          <a:lstStyle/>
          <a:p>
            <a:pPr algn="ctr"/>
            <a:r>
              <a:rPr lang="fr-CA" sz="3600" dirty="0">
                <a:solidFill>
                  <a:schemeClr val="bg1"/>
                </a:solidFill>
                <a:effectLst>
                  <a:outerShdw blurRad="38100" dist="38100" dir="2700000" algn="tl">
                    <a:srgbClr val="000000">
                      <a:alpha val="43137"/>
                    </a:srgbClr>
                  </a:outerShdw>
                </a:effectLst>
              </a:rPr>
              <a:t>Constats, Engagements, Rôles et Responsabilités</a:t>
            </a:r>
            <a:endParaRPr lang="fr-CA" sz="3600" dirty="0">
              <a:solidFill>
                <a:schemeClr val="bg1"/>
              </a:solidFill>
              <a:effectLst>
                <a:outerShdw blurRad="38100" dist="38100" dir="2700000" algn="tl">
                  <a:srgbClr val="000000">
                    <a:alpha val="43137"/>
                  </a:srgbClr>
                </a:outerShdw>
              </a:effectLst>
              <a:cs typeface="Gotham Pro Medium" panose="02000603040000090004" pitchFamily="2" charset="0"/>
            </a:endParaRPr>
          </a:p>
        </p:txBody>
      </p:sp>
      <p:sp>
        <p:nvSpPr>
          <p:cNvPr id="11" name="ZoneTexte 10">
            <a:extLst>
              <a:ext uri="{FF2B5EF4-FFF2-40B4-BE49-F238E27FC236}">
                <a16:creationId xmlns:a16="http://schemas.microsoft.com/office/drawing/2014/main" id="{B68D8AAC-3C97-6DEA-1424-C1A663D403CE}"/>
              </a:ext>
            </a:extLst>
          </p:cNvPr>
          <p:cNvSpPr txBox="1"/>
          <p:nvPr/>
        </p:nvSpPr>
        <p:spPr>
          <a:xfrm>
            <a:off x="307801" y="1498912"/>
            <a:ext cx="11638775" cy="3666645"/>
          </a:xfrm>
          <a:prstGeom prst="rect">
            <a:avLst/>
          </a:prstGeom>
          <a:noFill/>
        </p:spPr>
        <p:txBody>
          <a:bodyPr wrap="square" rtlCol="0">
            <a:spAutoFit/>
          </a:bodyPr>
          <a:lstStyle/>
          <a:p>
            <a:endParaRPr lang="fr-CA" dirty="0"/>
          </a:p>
          <a:p>
            <a:pPr algn="ctr"/>
            <a:endParaRPr lang="fr-CA" sz="3600" b="1" dirty="0"/>
          </a:p>
          <a:p>
            <a:pPr algn="ctr"/>
            <a:endParaRPr lang="fr-CA" sz="3600" b="1" dirty="0"/>
          </a:p>
          <a:p>
            <a:pPr algn="ctr"/>
            <a:endParaRPr lang="fr-CA" sz="3600" b="1" dirty="0"/>
          </a:p>
          <a:p>
            <a:pPr algn="ctr"/>
            <a:r>
              <a:rPr lang="fr-CA" sz="3600" b="1" dirty="0"/>
              <a:t>Questions ou Commentaires?</a:t>
            </a:r>
          </a:p>
          <a:p>
            <a:r>
              <a:rPr lang="fr-CA" dirty="0"/>
              <a:t> </a:t>
            </a:r>
            <a:endParaRPr lang="fr-CA" sz="2400" dirty="0"/>
          </a:p>
          <a:p>
            <a:pPr lvl="0">
              <a:lnSpc>
                <a:spcPct val="115000"/>
              </a:lnSpc>
              <a:spcAft>
                <a:spcPts val="800"/>
              </a:spcAft>
            </a:pPr>
            <a:endParaRPr lang="fr-CA" sz="2400" kern="100" dirty="0">
              <a:ea typeface="Aptos" panose="020B000402020202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415053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CAF97852-7EE3-F3FA-7BF7-0AF933C3D4E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CF8534F-A4D4-20F9-EB7D-F845C5372758}"/>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9488955E-4EC3-971C-C2CA-73CD815A5777}"/>
              </a:ext>
            </a:extLst>
          </p:cNvPr>
          <p:cNvSpPr txBox="1"/>
          <p:nvPr/>
        </p:nvSpPr>
        <p:spPr>
          <a:xfrm>
            <a:off x="0" y="268773"/>
            <a:ext cx="12192000" cy="646331"/>
          </a:xfrm>
          <a:prstGeom prst="rect">
            <a:avLst/>
          </a:prstGeom>
          <a:noFill/>
        </p:spPr>
        <p:txBody>
          <a:bodyPr wrap="square" rtlCol="0">
            <a:spAutoFit/>
          </a:bodyPr>
          <a:lstStyle/>
          <a:p>
            <a:pPr algn="ctr"/>
            <a:r>
              <a:rPr lang="fr-CA" sz="3600" dirty="0">
                <a:solidFill>
                  <a:schemeClr val="bg1"/>
                </a:solidFill>
              </a:rPr>
              <a:t>4. </a:t>
            </a:r>
            <a:r>
              <a:rPr lang="fr-CA" sz="3600" dirty="0">
                <a:solidFill>
                  <a:schemeClr val="bg1"/>
                </a:solidFill>
                <a:effectLst>
                  <a:outerShdw blurRad="38100" dist="38100" dir="2700000" algn="tl">
                    <a:srgbClr val="000000">
                      <a:alpha val="43137"/>
                    </a:srgbClr>
                  </a:outerShdw>
                </a:effectLst>
              </a:rPr>
              <a:t>Nouvelles règles de fonctionnement des séances publiques</a:t>
            </a:r>
            <a:endParaRPr lang="fr-CA" sz="3600" dirty="0">
              <a:solidFill>
                <a:schemeClr val="bg1"/>
              </a:solidFill>
              <a:effectLst>
                <a:outerShdw blurRad="38100" dist="38100" dir="2700000" algn="tl">
                  <a:srgbClr val="000000">
                    <a:alpha val="43137"/>
                  </a:srgbClr>
                </a:outerShdw>
              </a:effectLst>
              <a:cs typeface="Gotham Pro Medium" panose="02000603040000090004" pitchFamily="2" charset="0"/>
            </a:endParaRPr>
          </a:p>
        </p:txBody>
      </p:sp>
      <p:sp>
        <p:nvSpPr>
          <p:cNvPr id="11" name="ZoneTexte 10">
            <a:extLst>
              <a:ext uri="{FF2B5EF4-FFF2-40B4-BE49-F238E27FC236}">
                <a16:creationId xmlns:a16="http://schemas.microsoft.com/office/drawing/2014/main" id="{946431FC-99C5-EF26-707D-0456C994FEB1}"/>
              </a:ext>
            </a:extLst>
          </p:cNvPr>
          <p:cNvSpPr txBox="1"/>
          <p:nvPr/>
        </p:nvSpPr>
        <p:spPr>
          <a:xfrm>
            <a:off x="164275" y="1330576"/>
            <a:ext cx="11863450" cy="6370975"/>
          </a:xfrm>
          <a:prstGeom prst="rect">
            <a:avLst/>
          </a:prstGeom>
          <a:noFill/>
        </p:spPr>
        <p:txBody>
          <a:bodyPr wrap="square" rtlCol="0">
            <a:spAutoFit/>
          </a:bodyPr>
          <a:lstStyle/>
          <a:p>
            <a:pPr marL="342900" indent="-342900">
              <a:buFont typeface="Wingdings" pitchFamily="2" charset="2"/>
              <a:buChar char="Ø"/>
            </a:pPr>
            <a:endParaRPr lang="fr-CA" sz="2400" dirty="0"/>
          </a:p>
          <a:p>
            <a:pPr marL="342900" indent="-342900">
              <a:buFont typeface="Wingdings" pitchFamily="2" charset="2"/>
              <a:buChar char="Ø"/>
            </a:pPr>
            <a:r>
              <a:rPr lang="fr-CA" sz="2400" dirty="0"/>
              <a:t>Afin de favoriser une participation citoyenne optimale aux débats constructifs et nécessaires  à une prise de décisions éclairée par le Conseil municipal:</a:t>
            </a:r>
          </a:p>
          <a:p>
            <a:pPr marL="342900" indent="-342900">
              <a:buFont typeface="Wingdings" pitchFamily="2" charset="2"/>
              <a:buChar char="Ø"/>
            </a:pPr>
            <a:endParaRPr lang="fr-CA" sz="2400" dirty="0"/>
          </a:p>
          <a:p>
            <a:pPr marL="800100" lvl="1" indent="-342900">
              <a:buFont typeface="Arial" panose="020B0604020202020204" pitchFamily="34" charset="0"/>
              <a:buChar char="•"/>
            </a:pPr>
            <a:r>
              <a:rPr lang="fr-CA" sz="2400" dirty="0"/>
              <a:t>Dans un premier temps, tout projet de résolution sera expliqué clairement par le conseiller responsable du dossier ou le maire;</a:t>
            </a:r>
          </a:p>
          <a:p>
            <a:pPr marL="800100" lvl="1" indent="-342900">
              <a:buFont typeface="Arial" panose="020B0604020202020204" pitchFamily="34" charset="0"/>
              <a:buChar char="•"/>
            </a:pPr>
            <a:endParaRPr lang="fr-CA" sz="2400" dirty="0"/>
          </a:p>
          <a:p>
            <a:pPr marL="800100" lvl="1" indent="-342900">
              <a:buFont typeface="Arial" panose="020B0604020202020204" pitchFamily="34" charset="0"/>
              <a:buChar char="•"/>
            </a:pPr>
            <a:r>
              <a:rPr lang="fr-CA" sz="2400" dirty="0"/>
              <a:t>Les citoyens et citoyennes seront invités à poser des questions ou émettre des commentaires avant la lecture formelle de la résolution et son adoption, le cas échéant;</a:t>
            </a:r>
          </a:p>
          <a:p>
            <a:pPr marL="800100" lvl="1" indent="-342900">
              <a:buFont typeface="Arial" panose="020B0604020202020204" pitchFamily="34" charset="0"/>
              <a:buChar char="•"/>
            </a:pPr>
            <a:endParaRPr lang="fr-CA" sz="2400" dirty="0"/>
          </a:p>
          <a:p>
            <a:pPr marL="800100" lvl="1" indent="-342900">
              <a:buFont typeface="Arial" panose="020B0604020202020204" pitchFamily="34" charset="0"/>
              <a:buChar char="•"/>
            </a:pPr>
            <a:r>
              <a:rPr lang="fr-CA" sz="2400" dirty="0"/>
              <a:t>Une période formelle de questions sera maintenue en fin de séance pendant laquelle tous les citoyens et citoyennes seront invités à poser des questions touchant les affaires municipales en général ou un dossier couvert ou non couvert pendant l’ordre du jour en particulier;</a:t>
            </a:r>
          </a:p>
          <a:p>
            <a:pPr marL="342900" indent="-342900">
              <a:buFont typeface="Wingdings" pitchFamily="2" charset="2"/>
              <a:buChar char="Ø"/>
            </a:pPr>
            <a:endParaRPr lang="fr-CA" sz="2400" dirty="0"/>
          </a:p>
          <a:p>
            <a:pPr marL="342900" indent="-342900">
              <a:buFont typeface="Wingdings" pitchFamily="2" charset="2"/>
              <a:buChar char="Ø"/>
            </a:pPr>
            <a:endParaRPr lang="fr-CA" sz="2400" dirty="0"/>
          </a:p>
          <a:p>
            <a:pPr marL="342900" indent="-342900">
              <a:buFont typeface="Wingdings" pitchFamily="2" charset="2"/>
              <a:buChar char="Ø"/>
            </a:pPr>
            <a:endParaRPr lang="fr-CA" sz="2400" dirty="0"/>
          </a:p>
        </p:txBody>
      </p:sp>
    </p:spTree>
    <p:extLst>
      <p:ext uri="{BB962C8B-B14F-4D97-AF65-F5344CB8AC3E}">
        <p14:creationId xmlns:p14="http://schemas.microsoft.com/office/powerpoint/2010/main" val="248027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4E318EC1-8CF9-D714-1EDF-885E837E9FB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CAD63ED-0C6C-2FE4-EF41-BB2311DA672D}"/>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8EB7B7D9-EB8F-5CA1-EF75-AAD803EE3B25}"/>
              </a:ext>
            </a:extLst>
          </p:cNvPr>
          <p:cNvSpPr txBox="1"/>
          <p:nvPr/>
        </p:nvSpPr>
        <p:spPr>
          <a:xfrm>
            <a:off x="0" y="130247"/>
            <a:ext cx="12192000" cy="1200329"/>
          </a:xfrm>
          <a:prstGeom prst="rect">
            <a:avLst/>
          </a:prstGeom>
          <a:noFill/>
        </p:spPr>
        <p:txBody>
          <a:bodyPr wrap="square" rtlCol="0">
            <a:spAutoFit/>
          </a:bodyPr>
          <a:lstStyle/>
          <a:p>
            <a:r>
              <a:rPr lang="fr-CA" sz="3600" dirty="0">
                <a:solidFill>
                  <a:schemeClr val="bg1"/>
                </a:solidFill>
              </a:rPr>
              <a:t>4. </a:t>
            </a:r>
            <a:r>
              <a:rPr lang="fr-CA" sz="3600" dirty="0">
                <a:solidFill>
                  <a:schemeClr val="bg1"/>
                </a:solidFill>
                <a:effectLst>
                  <a:outerShdw blurRad="38100" dist="38100" dir="2700000" algn="tl">
                    <a:srgbClr val="000000">
                      <a:alpha val="43137"/>
                    </a:srgbClr>
                  </a:outerShdw>
                </a:effectLst>
              </a:rPr>
              <a:t>Nouvelles règles de fonctionnement des séances publiques</a:t>
            </a:r>
            <a:r>
              <a:rPr lang="fr-CA" sz="3600" dirty="0">
                <a:solidFill>
                  <a:schemeClr val="bg1"/>
                </a:solidFill>
                <a:effectLst>
                  <a:outerShdw blurRad="38100" dist="38100" dir="2700000" algn="tl">
                    <a:srgbClr val="000000">
                      <a:alpha val="43137"/>
                    </a:srgbClr>
                  </a:outerShdw>
                </a:effectLst>
                <a:cs typeface="Gotham Pro Medium" panose="02000603040000090004" pitchFamily="2" charset="0"/>
              </a:rPr>
              <a:t> 	(Suite)</a:t>
            </a:r>
          </a:p>
        </p:txBody>
      </p:sp>
      <p:sp>
        <p:nvSpPr>
          <p:cNvPr id="11" name="ZoneTexte 10">
            <a:extLst>
              <a:ext uri="{FF2B5EF4-FFF2-40B4-BE49-F238E27FC236}">
                <a16:creationId xmlns:a16="http://schemas.microsoft.com/office/drawing/2014/main" id="{598E41E2-D53E-AAB1-3A6B-0028713C7AA1}"/>
              </a:ext>
            </a:extLst>
          </p:cNvPr>
          <p:cNvSpPr txBox="1"/>
          <p:nvPr/>
        </p:nvSpPr>
        <p:spPr>
          <a:xfrm>
            <a:off x="164275" y="1330576"/>
            <a:ext cx="11863450" cy="6709529"/>
          </a:xfrm>
          <a:prstGeom prst="rect">
            <a:avLst/>
          </a:prstGeom>
          <a:noFill/>
        </p:spPr>
        <p:txBody>
          <a:bodyPr wrap="square" rtlCol="0">
            <a:spAutoFit/>
          </a:bodyPr>
          <a:lstStyle/>
          <a:p>
            <a:pPr marL="800100" lvl="1" indent="-342900">
              <a:buFont typeface="Arial" panose="020B0604020202020204" pitchFamily="34" charset="0"/>
              <a:buChar char="•"/>
            </a:pPr>
            <a:endParaRPr lang="fr-CA" sz="2000" dirty="0"/>
          </a:p>
          <a:p>
            <a:pPr marL="800100" lvl="1" indent="-342900">
              <a:buFont typeface="Arial" panose="020B0604020202020204" pitchFamily="34" charset="0"/>
              <a:buChar char="•"/>
            </a:pPr>
            <a:endParaRPr lang="fr-CA" sz="2000" dirty="0"/>
          </a:p>
          <a:p>
            <a:pPr marL="800100" lvl="1" indent="-342900">
              <a:buFont typeface="Arial" panose="020B0604020202020204" pitchFamily="34" charset="0"/>
              <a:buChar char="•"/>
            </a:pPr>
            <a:r>
              <a:rPr lang="fr-CA" sz="2400" dirty="0"/>
              <a:t>Abolition de l’obligation de déposer une question sous forme écrite le vendredi précédent la tenue d’une séance publique du Conseil.</a:t>
            </a:r>
          </a:p>
          <a:p>
            <a:pPr marL="800100" lvl="1" indent="-342900">
              <a:buFont typeface="Arial" panose="020B0604020202020204" pitchFamily="34" charset="0"/>
              <a:buChar char="•"/>
            </a:pPr>
            <a:endParaRPr lang="fr-CA" sz="2400" dirty="0"/>
          </a:p>
          <a:p>
            <a:pPr marL="800100" lvl="1" indent="-342900">
              <a:buFont typeface="Arial" panose="020B0604020202020204" pitchFamily="34" charset="0"/>
              <a:buChar char="•"/>
            </a:pPr>
            <a:r>
              <a:rPr lang="fr-CA" sz="2400" dirty="0"/>
              <a:t>Si le Conseil municipal ne peut répondre adéquatement à une question donnée en séance par manque d’information, le sujet soulevé par cette question sera inclus formellement à la section questions de l’ordre du jour de la séance suivante pour qu’une réponse claire soit fournie.</a:t>
            </a:r>
          </a:p>
          <a:p>
            <a:pPr marL="800100" lvl="1" indent="-342900">
              <a:buFont typeface="Arial" panose="020B0604020202020204" pitchFamily="34" charset="0"/>
              <a:buChar char="•"/>
            </a:pPr>
            <a:endParaRPr lang="fr-CA" sz="1400" dirty="0"/>
          </a:p>
          <a:p>
            <a:pPr lvl="1" algn="ctr"/>
            <a:r>
              <a:rPr lang="fr-CA" sz="2800" b="1" dirty="0"/>
              <a:t>Cette nouvelle approche sera maintenue tant et aussi longtemps que les échanges entre la population et leurs représentants élus demeureront empreint de civilité, politesse, respect et que les objectifs seront constructifs.</a:t>
            </a:r>
          </a:p>
          <a:p>
            <a:pPr marL="342900" indent="-342900">
              <a:buFont typeface="Wingdings" pitchFamily="2" charset="2"/>
              <a:buChar char="Ø"/>
            </a:pPr>
            <a:endParaRPr lang="fr-CA" sz="2400" dirty="0"/>
          </a:p>
          <a:p>
            <a:pPr marL="342900" indent="-342900">
              <a:buFont typeface="Wingdings" pitchFamily="2" charset="2"/>
              <a:buChar char="Ø"/>
            </a:pPr>
            <a:endParaRPr lang="fr-CA" sz="2400" dirty="0"/>
          </a:p>
          <a:p>
            <a:pPr marL="342900" indent="-342900">
              <a:buFont typeface="Wingdings" pitchFamily="2" charset="2"/>
              <a:buChar char="Ø"/>
            </a:pPr>
            <a:endParaRPr lang="fr-CA" sz="2400" dirty="0"/>
          </a:p>
          <a:p>
            <a:pPr marL="342900" indent="-342900">
              <a:buFont typeface="Wingdings" pitchFamily="2" charset="2"/>
              <a:buChar char="Ø"/>
            </a:pPr>
            <a:endParaRPr lang="fr-CA" sz="2400" dirty="0"/>
          </a:p>
        </p:txBody>
      </p:sp>
    </p:spTree>
    <p:extLst>
      <p:ext uri="{BB962C8B-B14F-4D97-AF65-F5344CB8AC3E}">
        <p14:creationId xmlns:p14="http://schemas.microsoft.com/office/powerpoint/2010/main" val="2738050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l="-11000" r="-11000"/>
          </a:stretch>
        </a:blipFill>
        <a:effectLst/>
      </p:bgPr>
    </p:bg>
    <p:spTree>
      <p:nvGrpSpPr>
        <p:cNvPr id="1" name="">
          <a:extLst>
            <a:ext uri="{FF2B5EF4-FFF2-40B4-BE49-F238E27FC236}">
              <a16:creationId xmlns:a16="http://schemas.microsoft.com/office/drawing/2014/main" id="{65F6CDB0-262D-8474-022B-FA98400F165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1F13CDEE-6B2F-953B-873D-C80823056048}"/>
              </a:ext>
            </a:extLst>
          </p:cNvPr>
          <p:cNvSpPr/>
          <p:nvPr/>
        </p:nvSpPr>
        <p:spPr>
          <a:xfrm>
            <a:off x="-212651" y="0"/>
            <a:ext cx="12684642" cy="1330576"/>
          </a:xfrm>
          <a:prstGeom prst="rect">
            <a:avLst/>
          </a:prstGeom>
          <a:solidFill>
            <a:srgbClr val="1D4060"/>
          </a:solidFill>
          <a:ln>
            <a:solidFill>
              <a:srgbClr val="1D406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CA"/>
          </a:p>
        </p:txBody>
      </p:sp>
      <p:sp>
        <p:nvSpPr>
          <p:cNvPr id="6" name="ZoneTexte 5">
            <a:extLst>
              <a:ext uri="{FF2B5EF4-FFF2-40B4-BE49-F238E27FC236}">
                <a16:creationId xmlns:a16="http://schemas.microsoft.com/office/drawing/2014/main" id="{03FBA6FF-1BB1-B118-58B9-3E8390E21871}"/>
              </a:ext>
            </a:extLst>
          </p:cNvPr>
          <p:cNvSpPr txBox="1"/>
          <p:nvPr/>
        </p:nvSpPr>
        <p:spPr>
          <a:xfrm>
            <a:off x="0" y="268773"/>
            <a:ext cx="12192000" cy="646331"/>
          </a:xfrm>
          <a:prstGeom prst="rect">
            <a:avLst/>
          </a:prstGeom>
          <a:noFill/>
        </p:spPr>
        <p:txBody>
          <a:bodyPr wrap="square" rtlCol="0">
            <a:spAutoFit/>
          </a:bodyPr>
          <a:lstStyle/>
          <a:p>
            <a:pPr algn="ctr"/>
            <a:r>
              <a:rPr lang="fr-CA" sz="3600" dirty="0">
                <a:solidFill>
                  <a:schemeClr val="bg1"/>
                </a:solidFill>
              </a:rPr>
              <a:t>4. </a:t>
            </a:r>
            <a:r>
              <a:rPr lang="fr-CA" sz="3600" dirty="0">
                <a:solidFill>
                  <a:schemeClr val="bg1"/>
                </a:solidFill>
                <a:effectLst>
                  <a:outerShdw blurRad="38100" dist="38100" dir="2700000" algn="tl">
                    <a:srgbClr val="000000">
                      <a:alpha val="43137"/>
                    </a:srgbClr>
                  </a:outerShdw>
                </a:effectLst>
              </a:rPr>
              <a:t>Nouvelles règles de fonctionnement des séances publiques</a:t>
            </a:r>
            <a:endParaRPr lang="fr-CA" sz="3600" dirty="0">
              <a:solidFill>
                <a:schemeClr val="bg1"/>
              </a:solidFill>
              <a:effectLst>
                <a:outerShdw blurRad="38100" dist="38100" dir="2700000" algn="tl">
                  <a:srgbClr val="000000">
                    <a:alpha val="43137"/>
                  </a:srgbClr>
                </a:outerShdw>
              </a:effectLst>
              <a:cs typeface="Gotham Pro Medium" panose="02000603040000090004" pitchFamily="2" charset="0"/>
            </a:endParaRPr>
          </a:p>
        </p:txBody>
      </p:sp>
      <p:sp>
        <p:nvSpPr>
          <p:cNvPr id="11" name="ZoneTexte 10">
            <a:extLst>
              <a:ext uri="{FF2B5EF4-FFF2-40B4-BE49-F238E27FC236}">
                <a16:creationId xmlns:a16="http://schemas.microsoft.com/office/drawing/2014/main" id="{FB5D1703-BD84-AE55-E367-8D57FFA6D183}"/>
              </a:ext>
            </a:extLst>
          </p:cNvPr>
          <p:cNvSpPr txBox="1"/>
          <p:nvPr/>
        </p:nvSpPr>
        <p:spPr>
          <a:xfrm>
            <a:off x="118753" y="1536723"/>
            <a:ext cx="11863450" cy="800219"/>
          </a:xfrm>
          <a:prstGeom prst="rect">
            <a:avLst/>
          </a:prstGeom>
          <a:noFill/>
        </p:spPr>
        <p:txBody>
          <a:bodyPr wrap="square" rtlCol="0">
            <a:spAutoFit/>
          </a:bodyPr>
          <a:lstStyle/>
          <a:p>
            <a:endParaRPr lang="fr-CA" sz="2800" dirty="0">
              <a:effectLst>
                <a:outerShdw blurRad="38100" dist="38100" dir="2700000" algn="tl">
                  <a:srgbClr val="000000">
                    <a:alpha val="43137"/>
                  </a:srgbClr>
                </a:outerShdw>
              </a:effectLst>
              <a:latin typeface="Bookman Old Style" panose="02050604050505020204" pitchFamily="18" charset="0"/>
            </a:endParaRPr>
          </a:p>
          <a:p>
            <a:r>
              <a:rPr lang="fr-CA" dirty="0"/>
              <a:t> </a:t>
            </a:r>
          </a:p>
        </p:txBody>
      </p:sp>
      <p:sp>
        <p:nvSpPr>
          <p:cNvPr id="2" name="ZoneTexte 1">
            <a:extLst>
              <a:ext uri="{FF2B5EF4-FFF2-40B4-BE49-F238E27FC236}">
                <a16:creationId xmlns:a16="http://schemas.microsoft.com/office/drawing/2014/main" id="{CC0B04E6-8BA5-9FBC-F7A7-54F591645A48}"/>
              </a:ext>
            </a:extLst>
          </p:cNvPr>
          <p:cNvSpPr txBox="1"/>
          <p:nvPr/>
        </p:nvSpPr>
        <p:spPr>
          <a:xfrm>
            <a:off x="307801" y="1498912"/>
            <a:ext cx="11638775" cy="3666645"/>
          </a:xfrm>
          <a:prstGeom prst="rect">
            <a:avLst/>
          </a:prstGeom>
          <a:noFill/>
        </p:spPr>
        <p:txBody>
          <a:bodyPr wrap="square" rtlCol="0">
            <a:spAutoFit/>
          </a:bodyPr>
          <a:lstStyle/>
          <a:p>
            <a:endParaRPr lang="fr-CA" dirty="0"/>
          </a:p>
          <a:p>
            <a:pPr algn="ctr"/>
            <a:endParaRPr lang="fr-CA" sz="3600" b="1" dirty="0"/>
          </a:p>
          <a:p>
            <a:pPr algn="ctr"/>
            <a:endParaRPr lang="fr-CA" sz="3600" b="1" dirty="0"/>
          </a:p>
          <a:p>
            <a:pPr algn="ctr"/>
            <a:endParaRPr lang="fr-CA" sz="3600" b="1" dirty="0"/>
          </a:p>
          <a:p>
            <a:pPr algn="ctr"/>
            <a:r>
              <a:rPr lang="fr-CA" sz="3600" b="1" dirty="0"/>
              <a:t>Questions ou Commentaires?</a:t>
            </a:r>
          </a:p>
          <a:p>
            <a:r>
              <a:rPr lang="fr-CA" dirty="0"/>
              <a:t> </a:t>
            </a:r>
            <a:endParaRPr lang="fr-CA" sz="2400" dirty="0"/>
          </a:p>
          <a:p>
            <a:pPr lvl="0">
              <a:lnSpc>
                <a:spcPct val="115000"/>
              </a:lnSpc>
              <a:spcAft>
                <a:spcPts val="800"/>
              </a:spcAft>
            </a:pPr>
            <a:endParaRPr lang="fr-CA" sz="2400" kern="100" dirty="0">
              <a:ea typeface="Aptos" panose="020B000402020202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135155391"/>
      </p:ext>
    </p:extLst>
  </p:cSld>
  <p:clrMapOvr>
    <a:masterClrMapping/>
  </p:clrMapOvr>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6812</TotalTime>
  <Words>1404</Words>
  <Application>Microsoft Macintosh PowerPoint</Application>
  <PresentationFormat>Grand écran</PresentationFormat>
  <Paragraphs>184</Paragraphs>
  <Slides>19</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19</vt:i4>
      </vt:variant>
    </vt:vector>
  </HeadingPairs>
  <TitlesOfParts>
    <vt:vector size="31" baseType="lpstr">
      <vt:lpstr>Aptos</vt:lpstr>
      <vt:lpstr>Arial</vt:lpstr>
      <vt:lpstr>Bookman Old Style</vt:lpstr>
      <vt:lpstr>Calibri</vt:lpstr>
      <vt:lpstr>Calibri Light</vt:lpstr>
      <vt:lpstr>Century Gothic</vt:lpstr>
      <vt:lpstr>Courier New</vt:lpstr>
      <vt:lpstr>Gotham Pro Medium</vt:lpstr>
      <vt:lpstr>Symbol</vt:lpstr>
      <vt:lpstr>Times New Roman</vt:lpstr>
      <vt:lpstr>Wingdings</vt:lpstr>
      <vt:lpstr>Thème Office</vt:lpstr>
      <vt:lpstr>Municipalité de Saint-Mathieu-du-Parc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Patricia Cormier</dc:creator>
  <cp:lastModifiedBy>Eric Gilbert</cp:lastModifiedBy>
  <cp:revision>87</cp:revision>
  <cp:lastPrinted>2025-11-14T12:27:04Z</cp:lastPrinted>
  <dcterms:created xsi:type="dcterms:W3CDTF">2020-01-31T16:09:23Z</dcterms:created>
  <dcterms:modified xsi:type="dcterms:W3CDTF">2025-11-15T15:17:03Z</dcterms:modified>
</cp:coreProperties>
</file>