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1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2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3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4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5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6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7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8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90" r:id="rId3"/>
    <p:sldId id="291" r:id="rId4"/>
    <p:sldId id="294" r:id="rId5"/>
    <p:sldId id="292" r:id="rId6"/>
    <p:sldId id="293" r:id="rId7"/>
    <p:sldId id="257" r:id="rId8"/>
    <p:sldId id="289" r:id="rId9"/>
    <p:sldId id="287" r:id="rId10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BFEC3796-D4AF-4735-9F5A-9C1F5EADDF27}">
          <p14:sldIdLst>
            <p14:sldId id="256"/>
          </p14:sldIdLst>
        </p14:section>
        <p14:section name="Section sans titre" id="{87B18E3F-1F8B-4683-B953-55559B6F1DB0}">
          <p14:sldIdLst>
            <p14:sldId id="290"/>
            <p14:sldId id="291"/>
            <p14:sldId id="294"/>
            <p14:sldId id="292"/>
            <p14:sldId id="293"/>
            <p14:sldId id="257"/>
            <p14:sldId id="289"/>
            <p14:sldId id="28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060"/>
    <a:srgbClr val="1D3E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06" autoAdjust="0"/>
    <p:restoredTop sz="94696"/>
  </p:normalViewPr>
  <p:slideViewPr>
    <p:cSldViewPr snapToGrid="0">
      <p:cViewPr varScale="1">
        <p:scale>
          <a:sx n="102" d="100"/>
          <a:sy n="102" d="100"/>
        </p:scale>
        <p:origin x="1096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1081" y="2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038A09CD-E7B7-45E3-A1E3-8DAE4A929328}" type="datetimeFigureOut">
              <a:rPr lang="fr-CA" smtClean="0"/>
              <a:t>2025-12-01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fr-CA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700407" y="4473813"/>
            <a:ext cx="5609588" cy="3660537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830313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1081" y="8830313"/>
            <a:ext cx="3037735" cy="466088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3205BDF5-1082-4AE8-88F2-384F7F53BE99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42470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30784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0B8C1C-D804-9BF5-A75A-023D18D90F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79B8C982-0C7A-21FC-0E09-FBF1BEE365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F0DD648-C170-3048-DA83-D3D0BB6412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CE679B5-27E1-9145-560A-8688961363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08803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634E3-E10B-D91E-86EF-3A90D7F7AE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D5DAE58D-0C94-9A3C-8E0C-568CE76D2E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A18D1C91-701C-BB9D-5054-69ECBEB9A8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20B5404-503F-4726-7410-36087A7EC1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200417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EF5E3-7449-F34D-ADCB-26EFDE579B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BA5D840B-73AE-E1AA-7244-26731DACD8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63F1970E-2235-D7B6-EA3E-C9BF965203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7924DA6-FA78-BB89-5806-59BA9C2FD9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07113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C9999D-20F9-1AC7-B038-0815E4135E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B92A837-36EA-5B30-7FDD-8F3651FE6F4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B4D03323-16F8-199C-A49B-A9360BC220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AD1A5B2-4A21-DB04-9F0E-75148582B7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851448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E7694A-C28D-C616-3A05-47197E46D3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35E0DBD1-06E0-C3CE-6DE7-5BAB4DFA20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BBA68F6B-3955-D2E3-01D1-34890341CE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BBD9CED-7269-4864-CDD2-A52B853AA5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805559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810777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51EE36-2150-6C6F-5E3B-C501F6A8B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E8BC726D-9CB3-1E77-2CB4-C1A6029F439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412C30D7-7D4D-FBFC-5565-622470922D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90AB5B1-EBE8-0E63-D3CA-7D72AB9A97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61620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205BDF5-1082-4AE8-88F2-384F7F53BE99}" type="slidenum">
              <a:rPr lang="fr-CA" smtClean="0"/>
              <a:t>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71182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2025-12-01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3248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2025-12-01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46379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2025-12-01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4149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2025-12-01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71662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2025-12-01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46864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2025-12-01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67120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2025-12-01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91714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2025-12-01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14373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2025-12-01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16556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2025-12-01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32633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18774-6011-4FA3-B96A-32835E2ADF69}" type="datetimeFigureOut">
              <a:rPr lang="fr-CA" smtClean="0"/>
              <a:t>2025-12-01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90652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18774-6011-4FA3-B96A-32835E2ADF69}" type="datetimeFigureOut">
              <a:rPr lang="fr-CA" smtClean="0"/>
              <a:t>2025-12-01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6FFE1A-929A-4727-9B63-0CA7D991C532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24530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image" Target="../media/image1.jp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notesSlide" Target="../notesSlides/notesSlide1.xml"/><Relationship Id="rId2" Type="http://schemas.openxmlformats.org/officeDocument/2006/relationships/tags" Target="../tags/tag2.xml"/><Relationship Id="rId16" Type="http://schemas.openxmlformats.org/officeDocument/2006/relationships/slideLayout" Target="../slideLayouts/slideLayout1.xml"/><Relationship Id="rId20" Type="http://schemas.openxmlformats.org/officeDocument/2006/relationships/image" Target="../media/image3.png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10" Type="http://schemas.openxmlformats.org/officeDocument/2006/relationships/tags" Target="../tags/tag10.xml"/><Relationship Id="rId19" Type="http://schemas.openxmlformats.org/officeDocument/2006/relationships/image" Target="../media/image2.jpg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image" Target="../media/image4.emf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riangle isocèle 29"/>
          <p:cNvSpPr/>
          <p:nvPr>
            <p:custDataLst>
              <p:tags r:id="rId1"/>
            </p:custDataLst>
          </p:nvPr>
        </p:nvSpPr>
        <p:spPr>
          <a:xfrm rot="10800000">
            <a:off x="-4291235" y="-1"/>
            <a:ext cx="8746959" cy="6857999"/>
          </a:xfrm>
          <a:prstGeom prst="triangle">
            <a:avLst>
              <a:gd name="adj" fmla="val 50797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>
              <a:blipFill dpi="0" rotWithShape="1"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236DFC8-6F52-4987-BBA8-FC26403541DF}"/>
              </a:ext>
            </a:extLst>
          </p:cNvPr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3655109" y="203200"/>
            <a:ext cx="8746960" cy="2664881"/>
          </a:xfrm>
        </p:spPr>
        <p:txBody>
          <a:bodyPr>
            <a:noAutofit/>
          </a:bodyPr>
          <a:lstStyle/>
          <a:p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Séance publique</a:t>
            </a:r>
            <a:b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fr-CA" sz="4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Mot du Maire 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BFDAD70-8309-4A0F-9DDC-E4319B56C669}"/>
              </a:ext>
            </a:extLst>
          </p:cNvPr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997614" y="6092856"/>
            <a:ext cx="7690513" cy="656410"/>
          </a:xfrm>
        </p:spPr>
        <p:txBody>
          <a:bodyPr>
            <a:noAutofit/>
          </a:bodyPr>
          <a:lstStyle/>
          <a:p>
            <a:r>
              <a:rPr lang="fr-CA" sz="3000" b="1" dirty="0">
                <a:solidFill>
                  <a:srgbClr val="002060"/>
                </a:solidFill>
                <a:latin typeface="Century Gothic" panose="020B0502020202020204" pitchFamily="34" charset="0"/>
              </a:rPr>
              <a:t>Municipalité de Saint-Mathieu-du-Parc</a:t>
            </a:r>
          </a:p>
        </p:txBody>
      </p:sp>
      <p:sp>
        <p:nvSpPr>
          <p:cNvPr id="8" name="Triangle isocèle 7"/>
          <p:cNvSpPr/>
          <p:nvPr>
            <p:custDataLst>
              <p:tags r:id="rId4"/>
            </p:custDataLst>
          </p:nvPr>
        </p:nvSpPr>
        <p:spPr>
          <a:xfrm>
            <a:off x="-92212" y="8128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0" name="Triangle isocèle 9"/>
          <p:cNvSpPr/>
          <p:nvPr>
            <p:custDataLst>
              <p:tags r:id="rId5"/>
            </p:custDataLst>
          </p:nvPr>
        </p:nvSpPr>
        <p:spPr>
          <a:xfrm>
            <a:off x="712121" y="-4064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1" name="Triangle isocèle 10"/>
          <p:cNvSpPr/>
          <p:nvPr>
            <p:custDataLst>
              <p:tags r:id="rId6"/>
            </p:custDataLst>
          </p:nvPr>
        </p:nvSpPr>
        <p:spPr>
          <a:xfrm>
            <a:off x="-896547" y="-406400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3" name="Triangle isocèle 12"/>
          <p:cNvSpPr/>
          <p:nvPr>
            <p:custDataLst>
              <p:tags r:id="rId7"/>
            </p:custDataLst>
          </p:nvPr>
        </p:nvSpPr>
        <p:spPr>
          <a:xfrm>
            <a:off x="712120" y="2044171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4" name="Triangle isocèle 13"/>
          <p:cNvSpPr/>
          <p:nvPr>
            <p:custDataLst>
              <p:tags r:id="rId8"/>
            </p:custDataLst>
          </p:nvPr>
        </p:nvSpPr>
        <p:spPr>
          <a:xfrm>
            <a:off x="-896548" y="2039408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15" name="Titre 1">
            <a:extLst>
              <a:ext uri="{FF2B5EF4-FFF2-40B4-BE49-F238E27FC236}">
                <a16:creationId xmlns:a16="http://schemas.microsoft.com/office/drawing/2014/main" id="{3236DFC8-6F52-4987-BBA8-FC26403541DF}"/>
              </a:ext>
            </a:extLst>
          </p:cNvPr>
          <p:cNvSpPr txBox="1">
            <a:spLocks/>
          </p:cNvSpPr>
          <p:nvPr>
            <p:custDataLst>
              <p:tags r:id="rId9"/>
            </p:custDataLst>
          </p:nvPr>
        </p:nvSpPr>
        <p:spPr>
          <a:xfrm>
            <a:off x="4967944" y="191108"/>
            <a:ext cx="6121291" cy="152590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CA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riangle isocèle 18"/>
          <p:cNvSpPr/>
          <p:nvPr>
            <p:custDataLst>
              <p:tags r:id="rId10"/>
            </p:custDataLst>
          </p:nvPr>
        </p:nvSpPr>
        <p:spPr>
          <a:xfrm>
            <a:off x="1516453" y="818885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0" name="Triangle isocèle 19"/>
          <p:cNvSpPr/>
          <p:nvPr>
            <p:custDataLst>
              <p:tags r:id="rId11"/>
            </p:custDataLst>
          </p:nvPr>
        </p:nvSpPr>
        <p:spPr>
          <a:xfrm>
            <a:off x="2320785" y="-400846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1" name="Triangle isocèle 20"/>
          <p:cNvSpPr/>
          <p:nvPr>
            <p:custDataLst>
              <p:tags r:id="rId12"/>
            </p:custDataLst>
          </p:nvPr>
        </p:nvSpPr>
        <p:spPr>
          <a:xfrm>
            <a:off x="-92215" y="3272897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4" name="Triangle isocèle 23"/>
          <p:cNvSpPr/>
          <p:nvPr>
            <p:custDataLst>
              <p:tags r:id="rId13"/>
            </p:custDataLst>
          </p:nvPr>
        </p:nvSpPr>
        <p:spPr>
          <a:xfrm>
            <a:off x="-896549" y="4494217"/>
            <a:ext cx="1608667" cy="1219200"/>
          </a:xfrm>
          <a:prstGeom prst="triangle">
            <a:avLst/>
          </a:prstGeom>
          <a:solidFill>
            <a:srgbClr val="1D4060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pic>
        <p:nvPicPr>
          <p:cNvPr id="32" name="Image 31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6504" y="5262072"/>
            <a:ext cx="3741706" cy="188565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4AFFEA-6D91-4A46-D6A8-6419215F3D5F}"/>
              </a:ext>
            </a:extLst>
          </p:cNvPr>
          <p:cNvSpPr txBox="1"/>
          <p:nvPr>
            <p:custDataLst>
              <p:tags r:id="rId15"/>
            </p:custDataLst>
          </p:nvPr>
        </p:nvSpPr>
        <p:spPr>
          <a:xfrm>
            <a:off x="4342628" y="4138527"/>
            <a:ext cx="6787299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fr-CA" sz="3600" b="1" dirty="0">
                <a:solidFill>
                  <a:schemeClr val="bg1"/>
                </a:solidFill>
              </a:rPr>
              <a:t>1er décembre 2025 - 19H00</a:t>
            </a:r>
          </a:p>
        </p:txBody>
      </p:sp>
    </p:spTree>
    <p:extLst>
      <p:ext uri="{BB962C8B-B14F-4D97-AF65-F5344CB8AC3E}">
        <p14:creationId xmlns:p14="http://schemas.microsoft.com/office/powerpoint/2010/main" val="3619706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020E38-B4B0-4B5E-83F6-AA3E6A6CA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80EECDEC-5D67-D0D3-91B6-F6F1E84037D8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96671" y="452239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6FEF669B-CE1C-D109-2E03-C1DD2C947A8A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D2F2C9D7-9FB4-3EF0-AABE-2F33A09D3E8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3A65FA6-0BA6-FA15-B27F-5E20185A2C64}"/>
              </a:ext>
            </a:extLst>
          </p:cNvPr>
          <p:cNvSpPr txBox="1"/>
          <p:nvPr/>
        </p:nvSpPr>
        <p:spPr>
          <a:xfrm>
            <a:off x="463137" y="1427474"/>
            <a:ext cx="11340935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MRC Maskinongé</a:t>
            </a:r>
          </a:p>
          <a:p>
            <a:pPr marL="514350" indent="-514350">
              <a:buFont typeface="+mj-lt"/>
              <a:buAutoNum type="arabicPeriod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		A) Adoption du budget MRC Maskinongé</a:t>
            </a:r>
          </a:p>
          <a:p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		B) Élections</a:t>
            </a:r>
          </a:p>
          <a:p>
            <a:pPr marL="514350" indent="-514350">
              <a:buFont typeface="+mj-lt"/>
              <a:buAutoNum type="arabicPeriod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Processus budgétaire Municipalité SMDP</a:t>
            </a: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Processus d’allocation de support aux activités communautaires</a:t>
            </a: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Offre de $300K du MELCCFP pour le projet Paysage Humanisé</a:t>
            </a: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485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D8323D-ECFB-8E82-0F86-8E20102326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A835BFC4-E880-6369-B0F5-EE7F489B5790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DD8A687-270F-0E41-3422-DF60A2D394D8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1.	MRC Maskinongé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77CB686C-060A-CA35-7F5C-D430BB718981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80B6C04-66D2-56A5-A3CB-520B1A326F8B}"/>
              </a:ext>
            </a:extLst>
          </p:cNvPr>
          <p:cNvSpPr txBox="1"/>
          <p:nvPr/>
        </p:nvSpPr>
        <p:spPr>
          <a:xfrm>
            <a:off x="518100" y="985443"/>
            <a:ext cx="11547231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UcPeriod"/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Adoption du budget MRC Maskinongé</a:t>
            </a:r>
          </a:p>
          <a:p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Budget total MRC 2026									</a:t>
            </a:r>
          </a:p>
          <a:p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Revenus										9,2M $</a:t>
            </a:r>
          </a:p>
          <a:p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Quotes-Parts 17 </a:t>
            </a:r>
            <a:r>
              <a:rPr lang="fr-CA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municiplités</a:t>
            </a: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</a:t>
            </a:r>
            <a:r>
              <a:rPr lang="fr-CA" sz="2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6,1M $</a:t>
            </a:r>
          </a:p>
          <a:p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TOTAL											15,3 M $</a:t>
            </a:r>
          </a:p>
          <a:p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Saint-Mathieu-du-Parc</a:t>
            </a:r>
          </a:p>
          <a:p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Quote-part									373 208 $ (6,1%)</a:t>
            </a:r>
          </a:p>
          <a:p>
            <a:r>
              <a:rPr lang="fr-CA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marL="1371600" lvl="2" indent="-457200">
              <a:buFont typeface="Arial" panose="020B0604020202020204" pitchFamily="34" charset="0"/>
              <a:buChar char="•"/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Hausse de	76 653 $ par rapport à 2025</a:t>
            </a:r>
          </a:p>
          <a:p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			+25 642 $ administration MRC</a:t>
            </a:r>
          </a:p>
          <a:p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			+5 244  $ hygiène du milieu</a:t>
            </a:r>
          </a:p>
          <a:p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						+46 557 $ nouveau rôle évaluation 2027</a:t>
            </a:r>
            <a:endParaRPr lang="fr-CA" sz="2800" dirty="0"/>
          </a:p>
          <a:p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2294389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42A337-CEBA-7655-DE67-141456EC51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D0090999-888E-08DC-2A7B-26BC386179E1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F143D9A-9522-A3F4-5237-876292601EC6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1.	MRC Maskinongé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38B4A42E-2B54-54A0-4598-6254BECD5A4B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3C89E97-2171-394A-353E-5DD5858919D0}"/>
              </a:ext>
            </a:extLst>
          </p:cNvPr>
          <p:cNvSpPr txBox="1"/>
          <p:nvPr/>
        </p:nvSpPr>
        <p:spPr>
          <a:xfrm>
            <a:off x="542814" y="985443"/>
            <a:ext cx="11547231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UcPeriod" startAt="2"/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Élections</a:t>
            </a:r>
          </a:p>
          <a:p>
            <a:endParaRPr lang="fr-CA" sz="2400" dirty="0"/>
          </a:p>
          <a:p>
            <a:pPr marL="457200" indent="-457200">
              <a:buFont typeface="Wingdings" pitchFamily="2" charset="2"/>
              <a:buChar char="Ø"/>
            </a:pPr>
            <a:r>
              <a:rPr lang="fr-CA" sz="2400" dirty="0"/>
              <a:t>Nouveau préfet				Réjean Carle, maire Ste-Ursule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fr-CA" sz="2400" dirty="0"/>
              <a:t>Préfet suppléant				Yvon </a:t>
            </a:r>
            <a:r>
              <a:rPr lang="fr-CA" sz="2400" dirty="0" err="1"/>
              <a:t>Deshaies</a:t>
            </a:r>
            <a:r>
              <a:rPr lang="fr-CA" sz="2400" dirty="0"/>
              <a:t>, maire Louiseville</a:t>
            </a:r>
          </a:p>
          <a:p>
            <a:endParaRPr lang="fr-CA" sz="2800" dirty="0"/>
          </a:p>
          <a:p>
            <a:r>
              <a:rPr lang="fr-CA" sz="2400" dirty="0"/>
              <a:t>Élection du maire SMDP sur différents comités :</a:t>
            </a:r>
          </a:p>
          <a:p>
            <a:endParaRPr lang="fr-CA" sz="1600" dirty="0"/>
          </a:p>
          <a:p>
            <a:pPr marL="457200" indent="-457200">
              <a:buFont typeface="+mj-lt"/>
              <a:buAutoNum type="arabicPeriod"/>
            </a:pPr>
            <a:r>
              <a:rPr lang="fr-CA" sz="2400" dirty="0"/>
              <a:t>Sécurité Publique</a:t>
            </a:r>
          </a:p>
          <a:p>
            <a:pPr marL="457200" indent="-457200">
              <a:buFont typeface="+mj-lt"/>
              <a:buAutoNum type="arabicPeriod"/>
            </a:pPr>
            <a:r>
              <a:rPr lang="fr-CA" sz="2400" dirty="0"/>
              <a:t>Commission d’aménagement et de développement du territoire</a:t>
            </a:r>
          </a:p>
          <a:p>
            <a:pPr marL="457200" lvl="0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fr-FR" altLang="fr-FR" sz="2400" dirty="0"/>
              <a:t>Comité de développement économique et du territoire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400" dirty="0"/>
              <a:t>		Mandataire du Fonds Région </a:t>
            </a:r>
            <a:r>
              <a:rPr lang="fr-FR" altLang="fr-FR" sz="2400"/>
              <a:t>et Ruralité</a:t>
            </a:r>
            <a:endParaRPr lang="fr-FR" altLang="fr-FR" sz="2400" dirty="0"/>
          </a:p>
          <a:p>
            <a:pPr marL="457200" lvl="0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</a:pPr>
            <a:r>
              <a:rPr lang="fr-FR" altLang="fr-FR" sz="2400" dirty="0"/>
              <a:t>Entente sectorielle de développement en environnement</a:t>
            </a:r>
          </a:p>
          <a:p>
            <a:pPr marL="457200" lvl="0" indent="-457200" defTabSz="914400" eaLnBrk="0" fontAlgn="base" hangingPunct="0"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</a:pPr>
            <a:endParaRPr lang="fr-FR" sz="2400" dirty="0"/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2400" dirty="0"/>
              <a:t>Louis Tremblay	OBVRSM</a:t>
            </a:r>
            <a:endParaRPr lang="fr-CA" sz="2400" dirty="0"/>
          </a:p>
          <a:p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31643021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147368-8111-4A77-3C69-C1AA6DFD31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D3E2C274-38B7-8138-4ACB-33E3228987BC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FCE22617-AA4C-659D-6601-C6C23087579C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MOT DU MAIRE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B5915564-0CC2-75A6-F248-CD16AC64E06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AE29BB49-A9D2-C1E2-2C54-8D488D86F9E1}"/>
              </a:ext>
            </a:extLst>
          </p:cNvPr>
          <p:cNvSpPr txBox="1"/>
          <p:nvPr/>
        </p:nvSpPr>
        <p:spPr>
          <a:xfrm>
            <a:off x="322384" y="1166286"/>
            <a:ext cx="11547231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fr-CA" sz="2000" dirty="0"/>
          </a:p>
          <a:p>
            <a:pPr marL="514350" indent="-514350">
              <a:buFont typeface="+mj-lt"/>
              <a:buAutoNum type="arabicPeriod" startAt="2"/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Processus budgétaire Municipalité SMDP</a:t>
            </a: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Processus d’allocation du support aux activités communautaires</a:t>
            </a: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endParaRPr lang="fr-CA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 startAt="2"/>
            </a:pPr>
            <a:r>
              <a:rPr lang="fr-CA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Qu’arrive-t-il de l’offre de $300K du MELCCFP pour le projet Paysage Humanisé?</a:t>
            </a:r>
          </a:p>
          <a:p>
            <a:pPr marL="1371600" lvl="2" indent="-457200">
              <a:buFont typeface="Wingdings" pitchFamily="2" charset="2"/>
              <a:buChar char="Ø"/>
            </a:pPr>
            <a:r>
              <a:rPr lang="fr-CA" sz="2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46 000 $ 		2025-26</a:t>
            </a:r>
          </a:p>
          <a:p>
            <a:pPr marL="1371600" lvl="2" indent="-457200">
              <a:buFont typeface="Wingdings" pitchFamily="2" charset="2"/>
              <a:buChar char="Ø"/>
            </a:pPr>
            <a:r>
              <a:rPr lang="fr-CA" sz="28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130 000 $		2026-27</a:t>
            </a:r>
          </a:p>
          <a:p>
            <a:pPr marL="1371600" lvl="2" indent="-457200">
              <a:buFont typeface="Wingdings" pitchFamily="2" charset="2"/>
              <a:buChar char="Ø"/>
            </a:pPr>
            <a:r>
              <a:rPr lang="fr-CA" sz="28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124 000 $		2027-28</a:t>
            </a:r>
          </a:p>
          <a:p>
            <a:endParaRPr lang="fr-CA" sz="2800" dirty="0"/>
          </a:p>
          <a:p>
            <a:endParaRPr lang="fr-CA" sz="2000" dirty="0"/>
          </a:p>
        </p:txBody>
      </p:sp>
    </p:spTree>
    <p:extLst>
      <p:ext uri="{BB962C8B-B14F-4D97-AF65-F5344CB8AC3E}">
        <p14:creationId xmlns:p14="http://schemas.microsoft.com/office/powerpoint/2010/main" val="3566551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A7B975-22F5-13E4-F457-D6D90E04BF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BB79F95-888E-21F1-882A-315291E801D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1050008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 sz="36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95C869C-6856-265E-D5D0-0E74D43C75A3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817217" y="2659720"/>
            <a:ext cx="10344912" cy="96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8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E1337A2-F92A-5CD0-327B-46B43AB9BF60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02833" y="1347032"/>
            <a:ext cx="113736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6000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42633633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9DDC4FC-7C74-4B09-975E-DC569DBBA02D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Entente de déneigement St-Élie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F423759A-8D75-F2C3-E8AA-40DCA4E4776F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822EB57-4442-47E4-0D46-D75EFEF860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535" y="904125"/>
            <a:ext cx="6001265" cy="57637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8482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D7E671-917A-6503-B3A7-507239C4E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431A9034-565B-99B3-6C00-078A37BA9C3D}"/>
              </a:ext>
            </a:extLst>
          </p:cNvPr>
          <p:cNvSpPr/>
          <p:nvPr>
            <p:custDataLst>
              <p:tags r:id="rId1"/>
            </p:custDataLst>
          </p:nvPr>
        </p:nvSpPr>
        <p:spPr>
          <a:xfrm>
            <a:off x="0" y="30682"/>
            <a:ext cx="12192000" cy="873443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4B6B16D-E6D7-1BE1-52FF-8C507B4256D8}"/>
              </a:ext>
            </a:extLst>
          </p:cNvPr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4681" y="71341"/>
            <a:ext cx="8795981" cy="873443"/>
          </a:xfrm>
        </p:spPr>
        <p:txBody>
          <a:bodyPr>
            <a:normAutofit/>
          </a:bodyPr>
          <a:lstStyle/>
          <a:p>
            <a:pPr algn="ctr"/>
            <a:r>
              <a:rPr lang="fr-CA" sz="36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Assurance FQM</a:t>
            </a:r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E789F2B2-0326-54D5-56CF-4B13A7FC6036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1236623" y="1125627"/>
            <a:ext cx="9912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Aft>
                <a:spcPts val="1800"/>
              </a:spcAft>
              <a:buAutoNum type="arabicPeriod"/>
            </a:pPr>
            <a:endParaRPr lang="fr-CA" sz="20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29B38EF-DE9C-63E3-545B-C9234434C29F}"/>
              </a:ext>
            </a:extLst>
          </p:cNvPr>
          <p:cNvSpPr txBox="1"/>
          <p:nvPr/>
        </p:nvSpPr>
        <p:spPr>
          <a:xfrm>
            <a:off x="413359" y="1008057"/>
            <a:ext cx="11473841" cy="5386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CA" sz="2400" dirty="0"/>
              <a:t>Fonds d’assurance des municipalités du Québec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CA" sz="2400" dirty="0"/>
              <a:t>1 142 municipalités assurés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CA" sz="2400" dirty="0"/>
              <a:t>58 552 260 $ en primes souscrites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CA" sz="2400" dirty="0"/>
              <a:t>4 085 bâtiments inspectés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CA" sz="2400" dirty="0"/>
              <a:t>650 organisations municipales ont reçu du mentorat et du soutien préventif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CA" sz="2400" dirty="0"/>
              <a:t>Assurance accident</a:t>
            </a:r>
          </a:p>
          <a:p>
            <a:pPr marL="742950" lvl="1" indent="-285750">
              <a:spcBef>
                <a:spcPts val="1200"/>
              </a:spcBef>
              <a:buFont typeface="Wingdings" pitchFamily="2" charset="2"/>
              <a:buChar char="Ø"/>
            </a:pPr>
            <a:r>
              <a:rPr lang="fr-CA" sz="2400" dirty="0"/>
              <a:t>564 organisations municipales assurées</a:t>
            </a:r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endParaRPr lang="fr-CA" sz="2400" dirty="0"/>
          </a:p>
          <a:p>
            <a:pPr marL="285750" indent="-28575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fr-CA" sz="2400" dirty="0"/>
              <a:t>Par son Fonds d’assurance - seul assureur de dommages propriété du monde municipal québécois - la FQM offre à ses Municipalités assurées un accès privilégié à des produits complets et novateurs en matière d’assurance de dommages. (mutuelle) </a:t>
            </a:r>
          </a:p>
        </p:txBody>
      </p:sp>
    </p:spTree>
    <p:extLst>
      <p:ext uri="{BB962C8B-B14F-4D97-AF65-F5344CB8AC3E}">
        <p14:creationId xmlns:p14="http://schemas.microsoft.com/office/powerpoint/2010/main" val="2692366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1050008"/>
          </a:xfrm>
          <a:prstGeom prst="rect">
            <a:avLst/>
          </a:prstGeom>
          <a:solidFill>
            <a:srgbClr val="1D4060"/>
          </a:solidFill>
          <a:ln>
            <a:solidFill>
              <a:srgbClr val="1D4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CA" sz="3600" dirty="0"/>
          </a:p>
        </p:txBody>
      </p:sp>
      <p:sp>
        <p:nvSpPr>
          <p:cNvPr id="7" name="ZoneTexte 6"/>
          <p:cNvSpPr txBox="1"/>
          <p:nvPr>
            <p:custDataLst>
              <p:tags r:id="rId2"/>
            </p:custDataLst>
          </p:nvPr>
        </p:nvSpPr>
        <p:spPr>
          <a:xfrm>
            <a:off x="817217" y="2659720"/>
            <a:ext cx="10344912" cy="96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8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srgbClr val="1D3E5D"/>
              </a:solidFill>
              <a:effectLst/>
              <a:uLnTx/>
              <a:uFillTx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FF2C36CE-1449-806B-9961-E66274EB89D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302833" y="1347032"/>
            <a:ext cx="113736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6000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425332845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11359</TotalTime>
  <Words>417</Words>
  <Application>Microsoft Macintosh PowerPoint</Application>
  <PresentationFormat>Grand écran</PresentationFormat>
  <Paragraphs>80</Paragraphs>
  <Slides>9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6" baseType="lpstr">
      <vt:lpstr>Arial</vt:lpstr>
      <vt:lpstr>Bookman Old Style</vt:lpstr>
      <vt:lpstr>Calibri</vt:lpstr>
      <vt:lpstr>Calibri Light</vt:lpstr>
      <vt:lpstr>Century Gothic</vt:lpstr>
      <vt:lpstr>Wingdings</vt:lpstr>
      <vt:lpstr>Thème Office</vt:lpstr>
      <vt:lpstr>       Séance publique  Mot du Maire </vt:lpstr>
      <vt:lpstr>MOT DU MAIRE</vt:lpstr>
      <vt:lpstr>1. MRC Maskinongé</vt:lpstr>
      <vt:lpstr>1. MRC Maskinongé</vt:lpstr>
      <vt:lpstr>MOT DU MAIRE</vt:lpstr>
      <vt:lpstr>Présentation PowerPoint</vt:lpstr>
      <vt:lpstr>Entente de déneigement St-Élie</vt:lpstr>
      <vt:lpstr>Assurance FQM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Patricia Cormier</dc:creator>
  <cp:lastModifiedBy>Eric Gilbert</cp:lastModifiedBy>
  <cp:revision>219</cp:revision>
  <cp:lastPrinted>2025-12-01T16:49:28Z</cp:lastPrinted>
  <dcterms:created xsi:type="dcterms:W3CDTF">2020-01-31T16:09:23Z</dcterms:created>
  <dcterms:modified xsi:type="dcterms:W3CDTF">2025-12-01T22:26:31Z</dcterms:modified>
</cp:coreProperties>
</file>