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2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3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4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5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6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7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8.xml" ContentType="application/vnd.openxmlformats-officedocument.presentationml.notesSlid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9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10.xml" ContentType="application/vnd.openxmlformats-officedocument.presentationml.notesSlide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11.xml" ContentType="application/vnd.openxmlformats-officedocument.presentationml.notesSlide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notesSlides/notesSlide12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13.xml" ContentType="application/vnd.openxmlformats-officedocument.presentationml.notesSlide+xml"/>
  <Override PartName="/ppt/ink/ink3.xml" ContentType="application/inkml+xml"/>
  <Override PartName="/ppt/ink/ink4.xml" ContentType="application/inkml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notesSlides/notesSlide14.xml" ContentType="application/vnd.openxmlformats-officedocument.presentationml.notesSlide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notesSlides/notesSlide15.xml" ContentType="application/vnd.openxmlformats-officedocument.presentationml.notesSlide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notesSlides/notesSlide16.xml" ContentType="application/vnd.openxmlformats-officedocument.presentationml.notesSlide+xml"/>
  <Override PartName="/ppt/ink/ink5.xml" ContentType="application/inkml+xml"/>
  <Override PartName="/ppt/ink/ink6.xml" ContentType="application/inkml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notesSlides/notesSlide17.xml" ContentType="application/vnd.openxmlformats-officedocument.presentationml.notesSlide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notesSlides/notesSlide18.xml" ContentType="application/vnd.openxmlformats-officedocument.presentationml.notesSlide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256" r:id="rId2"/>
    <p:sldId id="290" r:id="rId3"/>
    <p:sldId id="291" r:id="rId4"/>
    <p:sldId id="304" r:id="rId5"/>
    <p:sldId id="294" r:id="rId6"/>
    <p:sldId id="296" r:id="rId7"/>
    <p:sldId id="297" r:id="rId8"/>
    <p:sldId id="298" r:id="rId9"/>
    <p:sldId id="293" r:id="rId10"/>
    <p:sldId id="295" r:id="rId11"/>
    <p:sldId id="303" r:id="rId12"/>
    <p:sldId id="299" r:id="rId13"/>
    <p:sldId id="300" r:id="rId14"/>
    <p:sldId id="302" r:id="rId15"/>
    <p:sldId id="301" r:id="rId16"/>
    <p:sldId id="305" r:id="rId17"/>
    <p:sldId id="306" r:id="rId18"/>
    <p:sldId id="307" r:id="rId19"/>
    <p:sldId id="287" r:id="rId20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BFEC3796-D4AF-4735-9F5A-9C1F5EADDF27}">
          <p14:sldIdLst>
            <p14:sldId id="256"/>
          </p14:sldIdLst>
        </p14:section>
        <p14:section name="Section sans titre" id="{87B18E3F-1F8B-4683-B953-55559B6F1DB0}">
          <p14:sldIdLst>
            <p14:sldId id="290"/>
            <p14:sldId id="291"/>
            <p14:sldId id="304"/>
            <p14:sldId id="294"/>
            <p14:sldId id="296"/>
            <p14:sldId id="297"/>
            <p14:sldId id="298"/>
            <p14:sldId id="293"/>
            <p14:sldId id="295"/>
            <p14:sldId id="303"/>
            <p14:sldId id="299"/>
            <p14:sldId id="300"/>
            <p14:sldId id="302"/>
            <p14:sldId id="301"/>
            <p14:sldId id="305"/>
            <p14:sldId id="306"/>
            <p14:sldId id="307"/>
            <p14:sldId id="28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4060"/>
    <a:srgbClr val="1D3E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37" autoAdjust="0"/>
    <p:restoredTop sz="94666"/>
  </p:normalViewPr>
  <p:slideViewPr>
    <p:cSldViewPr snapToGrid="0">
      <p:cViewPr varScale="1">
        <p:scale>
          <a:sx n="115" d="100"/>
          <a:sy n="115" d="100"/>
        </p:scale>
        <p:origin x="21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19T22:05:51.426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0,'0'0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19T22:06:13.599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245 59,'22'-14,"-3"-1,-7 15,1-8,10 3,-1 1,-1 0,-5 4,-8 0,15-4,-1 4,23-4,-17 4,5 0,-21 0,0 0,-4 0,22 3,-12 2,23 3,-19 0,7 1,-5-1,-3-4,3 7,-11-5,14 9,-13-6,14 7,-8-4,9 8,-7-2,5 2,-10-4,7 1,4-1,-2-3,10-2,2-1,5 1,40 9,4-3,-5 5,4-13,-44 0,-1-8,-19 3,-14-4,1 3,2-2,10 10,-3-9,5 5,-10-3,-1-3,-4 3,8-1,-6-2,5 6,1-2,-3 0,7-2,-3-3,-5 0,0 0,-4 4,4 4,-3-3,3 6,-4-6,8 7,-6-7,9 6,-6-6,7 7,-3 0,3-3,-4 6,8-6,-6 4,2-1,-8-4,-4-4,0 7,1-5,-5 6,7-1,-2 2,4 3,-1-3,-4-5,0 3,4 2,25 13,29 11,-11-17,2-2,34 11,-14-12,-49-13,-24-1,4-2,3 6,7-6,3 3,-5-4,-4 0,-4 4,0 4,-3 5,-2-1,-3 0,-14 4,-1-3,-44 21,23-15,-31 15,36-21,-9 3,11-8,-1 4,2 4,3-2,4 1,4-7,5 1,4-1,-1 4,-7-7,-10 8,-13-12,-5 8,8-8,5 3,1-1,-13 2,-7 5,6-2,-6-2,15 5,-4-2,10 11,2-2,4 2,-9-4,10-3,2-1,11-4,2 4,2-3,-3 3,0-4,-1 0,1 0,0-3,-1 2,1-2,3 10,2-5,-1 9,-1-10,1 3,-8-7,7 2,29-14,-16 6,37-8,-19 2,56 0,-5 2,-5 2,0 1,10 6,6-3,-57 2,-12-3,-7 0,-3 0,6 0,-9-7,5 1,-40 20,11-5,-30 18,10-15,7-4,4 0,1 0,11 0,-21 2,-8-1,2 1,-7-2,16-3,-4 2,10-3,0 1,14-1,1-1,-4-2,-2 6,-7-2,1 3,-12 0,4 0,-1-3,6-1,9-1,-13-2,4 7,-18-2,1 4,-13 6,16-9,7 6,19-12,2 6,-11 1,-11 1,-13 3,4 0,10-3,13-1,9-1,4-6,-4 10,6-5,-5 6,7-1,-15 18,8-5,-9 6,16-15,-4-10,7 6,-6 2,2 4,1 7,-4-7,7-1,-2-4,3-4,-8 4,3-3,-4 3,-2-30,9 9,-5-19,7 12,4 7,0 1,-7-7,-63 7,31-5,-51 4,60 4,-11-6,17 1,-8-2,15 8,-3-4,-5 0,0-1,0 0,0 2,12 2,-2-3,7-8,-9 2,4-6,1 7,0-6,4 1,-5-3,5 0,-4 1,7 2,-6-2,6-4,-6-2,6 4,-7-5,7 17,-6-9,6 2,-6-4,6 3,-3-1,0 6,3-4,-2-3,3 2,0-2,0 0,0 6,0-6,0 4,0-6,0 1,0-3,-4 3,3-4,-3 7,4-5,0 10,0-8,0 8,0-2,0 5,0-5,0-18,0 11,0-18,0 22,0-6,0 7,0-4,0 5,0 3,0 1,0-13,0-7,9-60,-2 36,3-22,-5 57,-1 9,-3 3,3-3,-1 3,-2-7,6-4,-2-14,3-2,-3 6,-2 18,-16 50,1 0,-24 50,18-40,-16 28,23-43,-6 8,12-25,-2 3,-2-2,4 4,-6-1,6 0,0 8,-6-5,6 12,-7-13,3 6,-3 4,7-13,-6 11,6-24,0 12,-2-12,6 6,-3 0,4 0,-3-3,2 10,-3-6,8 24,0-9,1 5,2-13,-6-3,3-1,3 4,2-6,4-3,-5-3,3-7,-2 2,20-3,33 0,-6 0,6 0,-2 0,1 0,12 0,1 0,-10 0,2 0,16 1,4-2,5-8,-2-1,-14 6,-5-2,-8-6,-10 0,-15 6,24-12,9 0,10 0,2-1,-21 14,-10-2,-15 0,11 2,-14-8,11 1,-6-6,-14 7,-2-1,0 2,12-9,-8 6,2-6,-24 11,0-1,-4-3,0-1,-4-3,-8-1,-5 4,-8 1,-29-7,-35 3,23-1,-10-2,-1 6,-7 1,-2 0,-8-1,-2 0,4 1,16 1,2 0,4 2,-24 1,19 2,42 3,9 3,-10 0,-2 0,-2 0,10 3,3 2,3 7,-5 0,4 9,2-11,9 4,5-13,2 6,-7-2,3-15,1-14,4-16,4-3,0 1,0 11,0 3,0 4,0 6,0 2,7 0,2 3,8 0,-1 1,-3 4,6 3,-2 1,34 4,20-5,-18 4,2-5,-43 10,4 0,14 6,13 4,-6-3,3 3,-22-6,-3 0,-3 0,4 1,27 1,-14-2,17 2,-2-2,25 11,-21-14,6 0,18 6,7 1,-13-4,3-1,-4 0,7-1,-4 0,2 3,-11-2,-31-7,-20 0,4 0,-3 0,3 0,0 0,-3 0,6 0,-6 0,3 0,0 0,-3 0,3 4,-8 7,-4 7,-40 13,-6-13,-8-2,-10 2,-10-1,-12-1,-11-1,-1 0,1-1,-1-1,-2 0,15-3,-3 1,2-1,3 0,-6 1,3 1,7-2,-7-1,14 0,5 0,14 2,24-10,-16 8,19-4,-15 5,21-2,-9-2,21-2,0 0,-4 0,2 5,-2-5,48-11,-19 4,65-3,-6 16,9 5,9-4,8 2,-14 1,6 2,-2-2,-11-4,-2-2,-6 0,1 3,-8-2,24 3,-72-3,-17 0,2 10,-6-2,-6 11,-22 23,-15 1,1 2,2-22,19-18,3-9,-16 0,5-2,-14-3,23 0,0 0,11 0,-8 0,1 4,-8-3,-7 8,6-8,-9 8,19-8,-5 6,6-2,-4 3,0 0,12 4,2 4,1 34,5 2,-4-1,8-18,-2-25,10 0,6 8,1-6,2 1,-8-11,-4 0,20 4,19-3,5 2,1-3,-16 0,-15 0,9 0,11 0,-13 0,7-3,-24-2,-7-3,-2-4,1 2,0-5,8 2,-3-4,0 4,-2 1,1 0,5-5,3-4,-3 3,2-1,2 6,20-9,4 6,15 1,6-1,-12 0,4 1,10 4,8 1,-3-2,18-11,-5 1,-11 13,-6 1,25-21,-74 27,-12-9,-15-1,0 1,-17-8,3 6,-13-7,-22-10,23 11,-7-10,35 24,5-6,-4-5,7-3,-2-5,3 3,10-3,-7 9,8-4,-7 14,-3-2,6-12,-6-1,-1-8,-16 0,-6 9,-7-5,4 11,-3 1,-1 0,-59-9,38 11,-3 0,-10-7,-1-1,7 5,5 0,-8-10,23 5,14 2,1 3,-50-26,20 14,-35-22,50 24,8 3,21 9,4 6,0-7,4-1,-4-3,0-5,-8-28,2 20,-1-16,3 29,4 11,-1-6,8-5,7 1,6-9,-7 11,2 1,-3 4,-2 0,15-1,-10 1,9 3,-4 2,-3 3,3 0,-3 0,-1 0,-4 0,4 3,8 5,1-2,8 1,-1-7,-3 4,-4-3,-9 6,-8-2,-4 10,0-1,-4 9,-1-13,1 1,0-11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19T22:07:35.478"/>
    </inkml:context>
    <inkml:brush xml:id="br0">
      <inkml:brushProperty name="width" value="0.05" units="cm"/>
      <inkml:brushProperty name="height" value="0.3" units="cm"/>
      <inkml:brushProperty name="color" value="#849398"/>
      <inkml:brushProperty name="inkEffects" value="pencil"/>
    </inkml:brush>
  </inkml:definitions>
  <inkml:trace contextRef="#ctx0" brushRef="#br0">1 0 16383,'0'0'0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19T22:07:36.316"/>
    </inkml:context>
    <inkml:brush xml:id="br0">
      <inkml:brushProperty name="width" value="0.05" units="cm"/>
      <inkml:brushProperty name="height" value="0.3" units="cm"/>
      <inkml:brushProperty name="color" value="#849398"/>
      <inkml:brushProperty name="inkEffects" value="pencil"/>
    </inkml:brush>
  </inkml:definitions>
  <inkml:trace contextRef="#ctx0" brushRef="#br0">0 1 16383,'0'0'0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19T22:02:32.6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419 0 24575,'-3'8'0,"2"4"0,-10 12 0,5-5 0,-10 28 0,3-22 0,-3 15 0,-1-15 0,8-4 0,-8 11 0,9 4 0,-9 7 0,6-7 0,-1-9 0,7-7 0,-2 1 0,2 7 0,-3-2 0,-1-6 0,5 0 0,0-8 0,0 5 0,3 3 0,-6 1 0,2 0 0,1-1 0,-8 3 0,7-5 0,-7 10 0,3-11 0,1 7 0,-4 0 0,3-6 0,-3 5 0,7-6 0,-2 7 0,0 14 0,-7 2 0,1 8 0,-6 16 0,7-11 0,-3 8 0,6-23 0,3-8 0,-2-6 0,7-6 0,-2-3 0,3-7 0,0 1 0,0 2 0,0 2 0,0 0 0,3 2 0,-2 2 0,6 4 0,-6 3 0,7-3 0,-4 3 0,4-3 0,1-4 0,-5-2 0,7-3 0,2 5 0,0 4 0,7 0 0,-8 2 0,1-9 0,3 12 0,-7-8 0,2 7 0,-2-5 0,2 0 0,-1-6 0,1 8 0,1-8 0,-3 17 0,7-12 0,-7 5 0,3-9 0,-4-2 0,0 7 0,0-6 0,0 1 0,1-7 0,-1 4 0,0 8 0,0-2 0,0 10 0,1-15 0,-5 3 0,0-8 0,-1-3 0,-2 2 0,3-3 0,-4 5 0,4 2 0,0-2 0,1 3 0,2-7 0,-6 2 0,3-2 0,-1 3 0,2-4 0,-1 4 0,7-4 0,-9 4 0,9 4 0,-6-6 0,-1 8 0,3-8 0,-2 9 0,7-2 0,-3 3 0,3 4 0,-1 1 0,-1-3 0,5-3 0,-6-3 0,10 8 0,-5-2 0,6 6 0,-4-12 0,-3 0 0,-1-3 0,-4-1 0,0-4 0,4 4 0,4-4 0,2 1 0,5 2 0,-9-6 0,5 2 0,-2-3 0,0 4 0,-1-3 0,0 3 0,-7-4 0,6 0 0,-6 0 0,3 0 0,-4 0 0,-3-4 0,2 3 0,-2-3 0,7 4 0,4-3 0,1 2 0,0-7 0,-6 7 0,9-2 0,-2 3 0,10 0 0,-7 0 0,-5 0 0,0 0 0,-7 3 0,6-2 0,2 3 0,-4-4 0,6 0 0,-6 3 0,0-2 0,-1 3 0,3-4 0,-1 0 0,13 4 0,-5-3 0,3 2 0,-9-3 0,-4 0 0,-4 0 0,-3 4 0,5-3 0,-4 10 0,13-2 0,-2 3 0,1 0 0,1-4 0,-7 1 0,1-1 0,3 4 0,-7-3 0,6 3 0,-2-4 0,0-4 0,-5 4 0,-1-7 0,-2 6 0,3-6 0,0 6 0,0-6 0,4 10 0,4-9 0,-2 5 0,2-3 0,-8 0 0,0 4 0,-3 1 0,2-5 0,1 7 0,8 5 0,34 32 0,-18-14 0,15 5 0,-32-28 0,-10-7 0,2-3 0,-6 6 0,10-2 0,-6-1 0,3 4 0,-4-4 0,-4 4 0,0 0 0,4 4 0,-3-3 0,6 3 0,-3-4 0,8 4 0,-3-3 0,0-4 0,-6-6 0,-3 0 0,0 2 0,0 7 0,4 0 0,-3 0 0,6 4 0,-6-3 0,3 3 0,-1-7 0,-2 2 0,3-3 0,-1 5 0,-2-1 0,3 0 0,0 0 0,-3 0 0,6 0 0,-6 1 0,2 3 0,1 0 0,-3 1 0,3-1 0,-1-4 0,2 7 0,3-5 0,0 6 0,0-8 0,1 0 0,-1 1 0,-4-1 0,4 4 0,3 0 0,7 16 0,-1-9 0,-5 4 0,-5-11 0,-2 4 0,3-3 0,0 0 0,4 5 0,-3-15 0,-1 12 0,-1-15 0,-6 8 0,14-7 0,-5 2 0,14-3 0,16 6 0,2-5 0,5 4 0,-13-5 0,-18 0 0,-4 0 0,3 4 0,-1-3 0,2 2 0,-4-3 0,-7-3 0,-2-2 0,5-3 0,-3-4 0,11-1 0,-7-4 0,2 4 0,-2 1 0,-5 4 0,0-1 0,-4-7 0,0 3 0,0-11 0,0 2 0,0 5 0,0-3 0,0 11 0,0-3 0,0 0 0,0 3 0,0-3 0,0 3 0,0-3 0,0-1 0,4-3 0,-4-1 0,8 0 0,-7 4 0,2-3 0,-3 3 0,0-3 0,4-1 0,-3 0 0,2 4 0,-3-2 0,0 5 0,4-2 0,-3 4 0,3 0 0,-4-1 0,0 1 0,0 0 0,0-1 0,0 1 0,0-1 0,0 1 0,-4 4 0,3-4 0,-3 0 0,1-5 0,2 0 0,-3 1 0,0 0 0,3 2 0,-2-5 0,14 2 0,-1-8 0,13 0 0,-6 3 0,0-1 0,-5 10 0,0-3 0,-3 3 0,2 1 0,-2 0 0,-5-1 0,11-3 0,-9 3 0,13-3 0,-6 0 0,3 3 0,-3-4 0,-1 5 0,0-4 0,-7 3 0,6-3 0,-3 3 0,1 1 0,7-4 0,-7 3 0,3-3 0,-8 3 0,4 5 0,-4-4 0,4 7 0,1-2 0,-5-1 0,3 3 0,2-6 0,7-2 0,-6 0 0,5-3 0,-11 4 0,1-1 0,2 1 0,-3-8 0,8-1 0,-6-1 0,5-5 0,-7 13 0,1-6 0,-2 8 0,1-1 0,-3 1 0,3-4 0,-4 3 0,0-3 0,3 3 0,-2 1 0,3 0 0,-4-5 0,0 0 0,0 0 0,0 1 0,0 4 0,0 0 0,0-1 0,0 1 0,0 0 0,-4-1 0,-1 1 0,1 0 0,-4-1 0,4-3 0,-5 3 0,1-3 0,3 4 0,-2-1 0,2 1 0,-3 3 0,0 2 0,-1-1 0,-3-1 0,-4-3 0,-2 3 0,-2 1 0,3 1 0,4 2 0,1-3 0,4 0 0,-1 4 0,1-4 0,0 0 0,-1 3 0,1-6 0,0 6 0,-1-3 0,1 4 0,-12 0 0,9 4 0,-8-3 0,3 2 0,2-6 0,-10 2 0,3-3 0,0 4 0,4-4 0,5 3 0,4-6 0,-4 6 0,2-10 0,-9 5 0,-2-10 0,-9 4 0,1-1 0,8 4 0,9 2 0,1 2 0,1 0 0,-3 2 0,5-1 0,1 3 0,6-6 0,-3-2 0,4-3 0,0-1 0,0-3 0,4-4 0,0-3 0,4-2 0,4 5 0,-3 3 0,3 4 0,-7 1 0,2 4 0,-6 0 0,6-1 0,-2 1 0,3-4 0,0 3 0,0-3 0,0 3 0,4-3 0,1-4 0,0-2 0,2 1 0,-2 2 0,3 5 0,4-5 0,-10 5 0,5 2 0,-14 1 0,10 2 0,10-5 0,6 1 0,4-1 0,-8 2 0,-10-1 0,-1 1 0,-4 3 0,-3-2 0,2 6 0,-3-6 0,8-2 0,1-4 0,0 0 0,-2-2 0,-2 5 0,-1-5 0,0 5 0,-3-2 0,2 0 0,-6-1 0,6 0 0,-2-10 0,-1 8 0,3-9 0,-6 11 0,3-19 0,-4 15 0,0-15 0,0 15 0,0 0 0,0-10 0,0 7 0,0-4 0,0 9 0,0 2 0,-4-4 0,3 4 0,-6-3 0,-1-1 0,-2 4 0,-2-7 0,4 11 0,-8-14 0,2 8 0,-10-9 0,7 7 0,0 4 0,1 1 0,-8-4 0,5 6 0,-16-6 0,-7-1 0,5 3 0,-30-12 0,-6 2 0,7 3 0,-1 5 0,31 5 0,2 4 0,-5-3 0,-5-1 0,8 5 0,12-1 0,9 6 0,5-7 0,-22 4 0,8-5 0,-35-6 0,21 5 0,-9-6 0,22 8 0,5 3 0,3-2 0,-7 2 0,2 1 0,-3-4 0,5 7 0,3-6 0,-11-1 0,2-2 0,-7-5 0,8 5 0,-3-2 0,-1 4 0,2 0 0,3-1 0,12 5 0,0-8 0,-1 7 0,-8-7 0,4 3 0,-7-3 0,-17-6 0,11 4 0,-11-4 0,21 10 0,-8-4 0,5-1 0,-13-4 0,2-1 0,-27 0 0,0-3 0,0 7 0,20 0 0,25 9 0,-20 2 0,15-1 0,-24 3 0,7-8 0,14 8 0,-5-5 0,21 6 0,0 0 0,-4 0 0,2 0 0,-2 0 0,4 0 0,0 0 0,-1 0 0,-3 0 0,-1-4 0,-11 4 0,-32-8 0,-20-1 0,-14 3 0,25-3 0,27 9 0,30 0 0,4 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19T22:06:48.116"/>
    </inkml:context>
    <inkml:brush xml:id="br0">
      <inkml:brushProperty name="width" value="0.2" units="cm"/>
      <inkml:brushProperty name="height" value="0.4" units="cm"/>
      <inkml:brushProperty name="color" value="#00FDFF"/>
      <inkml:brushProperty name="tip" value="rectangle"/>
      <inkml:brushProperty name="rasterOp" value="maskPen"/>
    </inkml:brush>
  </inkml:definitions>
  <inkml:trace contextRef="#ctx0" brushRef="#br0">242 0,'0'30,"-3"5,-2-10,0 8,-6 16,9-12,-5 4,3-14,3-9,-3 2,4-8,0 4,-3-3,-6 3,0 4,1-3,0 3,7-3,-6 3,2-3,1 3,-4 4,0 1,-1 4,-3-1,3-7,5-4,0-2,4-6,0 7,-4-3,3 7,-2-7,-1 6,3-10,-3 3,4 0,0-3,-3 3,-2 0,0-3,2 3,-1 3,3-5,-3 6,1-4,2 0,-7 8,4-2,-1 2,-2-8,6 4,-3-7,0 3,3 7,-2-5,3 6,0-4,-4-3,3-1,-3 4,4-7,0 3,0 3,0-5,0 20,0-11,0 10,0-9,4-8,-3 4,2 0,1-2,1 9,-1-10,7 18,-6-12,7 12,0-10,-3-4,7 6,-4-9,1-1,-1 1,3-5,-1 8,6-5,-3 0,-1-7,4 2,1-2,3 3,-3 0,-1 0,-11 0,2-3,-6 2,19 3,15 5,-4 0,5-5,-28-7,0 1,0-3,-3 6,3-2,-4-1,0 3,0-2,1 3,-5 8,0-3,-4 4,0-6,0 1,0 1,0 3,0 1,0 3,0-3,0 0,0-2,0 1,0 5,0 0,0-1,-4-7,3 2,-2-5,3 1,0 1,10-6,4 1,10-7,5 0,-7 0,8 4,1 0,17 6,9 2,5-4,1 0,0 2,-3-1,36-1,-75-8,-9 0,-4 0,8 0,-6 0,5 0,-7 0,0-3,4-2,12-7,-5 3,5-3,-12 7,-4 1,4 12,4 4,1 6,7-2,-10 0,1-11,-7 6,0-3,4 9,1 0,0-1,-5-4,-5-4,1 0,4 8,5-3,0 0,-1-2,-4-6,0 3,0 0,8 8,-10-6,12 5,-5 1,12-3,0 7,7 0,-14-6,1-2,-14-5,2-3,-2 12,6-6,-5 5,5-6,-7-1,5 0,-1 7,4-1,-3 10,2-7,-6-1,2-4,-2 0,3 12,0-1,-3 1,2-8,-2-8,-1 0,3 4,-2 4,3 5,-3-4,2-5,-2-5,-1 5,3-2,-6 6,7-8,-8 0,11 4,-5 4,6-2,-8 1,4 1,-8-6,8 5,-7-47,6 19,-3-30,4 24,1 5,-5-7,3 5,2-16,0 8,-1-12,-1 8,-6-10,3-1,-1 7,-2 9,3 15,-4-4,0 2,0-2,0 0,0-20,0-15,4-3,0 7,1 19,-2 7,-3 4,0 1,4 44,2-7,4 32,1 11,-2-14,0 1,4 20,0 1,-7-17,-2-6,9 20,-9-30,1-23,2-5,-6-2,6 11,-6-6,6 9,-6-6,6 7,-2 2,0-9,-2-1,-3-12,0 0,-11-29,5-4,-12-39,11 10,-1-8,-8-22,-1-7,5 14,1-4,0 2,1 7,0 0,0 5,-2-12,2 7,9-24,-5 65,1-34,3 46,-3-20,1 26,3 0,-2 1,3 4,7-4,2 2,11-2,21 8,-12 0,15 4,-23 0,3 0,-3 4,0-4,-1 4,-7-4,2 4,-6-3,3 2,0-3,4 0,2 0,2 0,-4 0,-3 0,6 0,-2 0,4-3,6 2,-5-7,6 7,-10-6,-3 6,-7 1,0 1,-3 21,-5-11,-5 20,-7-6,-4 0,-2-4,-2-5,7-8,-3 0,6-3,-5-2,-2-3,-4 4,-15-3,0 8,1-4,10 5,9-2,7-4,-3 4,-4-4,-21 4,-5 6,-10-4,14-1,17-5,5-4,8 0,-4 0,2 0,-2 0,-11 0,-8 4,-5-3,3 2,16-3,5 0,4-3,-12-2,5-3,-9-1,11 5,1-4,4 7,-8-10,-1 6,-8-8,0 5,7 0,-1-4,10 3,-7-7,-1 3,-4-8,4 11,5-5,0 7,11-9,-7-7,8 1,4-1,0 8,5-1,-1-3,7-5,-1 3,2-2,0 7,-7 0,6 1,5-8,-2 9,6-5,-7 5,3 1,8-18,-2 17,6-12,-11 14,-1-7,-11 6,2-2,-7 11,1-2,6-1,-6-2,15-13,-7 8,4-9,-6 8,-2 3,-1 1,-4 3,7-3,-5 3,6-7,-1 3,-2 0,3 1,4-3,-3 1,7-14,-3 6,-4 1,-2-2,-2 12,-1-8,4 6,-3-7,3 9,-8-3,3 9,-2-3,3-1,0-3,0 7,-3-6,2 2,-2 0,3-7,-3 7,2 1,1-11,5 4,0-10,-2 9,-6 0,2 7,-2-7,3 7,0-7,0 7,0-4,1 1,-1 3,0-3,0 4,0-1,-3 1,2 0,-6-4,6 2,-6-2,3 0,-8 3,-4-3,-1 7,-14-2,8 6,-6-3,9 4,-3-3,1 2,-3-3,1 4,0-4,-22-2,9 1,-15-4,18 4,-3-3,8-1,-15-1,-1-4,-16 1,-42-11,40 15,-38-9,61 17,2-6,14 6,1-6,-7 2,-12 0,-52-12,26 8,-23-10,49 9,7 5,8-2,-1 6,4-7,-4 4,-22-5,5 1,-9 0,22-1,0-3,2 3,-3-3,1 7,-23-9,-20-1,11 1,-3-2,43 15,-4-6,3-2,-1 4,-5-3,9 5,-10-2,3 0,3-2,-1 6,13-6,-5 6,-4-7,3 7,-27-8,15 4,-14-5,13 6,8-4,5 7,7-6,-13-2,3 0,-10-3,8 4,5 3,4 1,0 1,-4 2,2-3,-2 0,0 3,7-6,-5 49,5 15,2 15,-7 21,4-28,-3-8,3-2,2-33,4 6,-3-7,2-1,1-11,8-1,19-8,-3 0,15 0,43 0,10 0,4 0,-33 0,0 0,31 0,-16 0,-52 0,-11 0,6 0,-3 0,51 8,-38-6,24 10,-43-11,-4 3,15-4,0 4,13-4,15 9,7-4,15 2,12 5,-23-10,-9 6,-24-4,-5 0,10 5,10-1,-4 0,-3 4,-20-7,-5 6,15-6,-3 7,7-3,-8-1,-15-1,0-2,1 3,-1 0,4 8,-7-6,6 1,-18 0,-14 0,-43 7,-10-7,-8-2,15-4,-5 0,-4 2,-6 0,1-2,11-3,2-2,-1 1,-5 2,0 1,1-1,-22-3,5 0,19 2,7 0,-11-1,-3 2,27 1,-17 0,21 1,0-1,17-1,2 5,10 2,-19 3,18-4,-7-3,14-2,90-8,-20 3,28-2,6 2,-35 7,-1 2,19-2,-3 2,13 12,1-3,-32-7,5 4,4 1,32 5,-32-9,9 0,-7-1,-14-1,-3-2,13-1,-9-2,-24 1,-20-5,20-3,-7-2,5-3,-12 3,-9 1,7 4,4 0,5 0,3-3,-3 2,-4-3,-5 4,3 0,11 0,47 0,-32 0,22 0,-51 0,-4 0,4 4,-3 0,-1 4,-4 4,-35 6,-45 3,5-7,-9 0,-13 1,-4-1,21-3,-2 0,2 0,-16 1,4-1,10-1,7-3,-16-3,35-4,14 0,-22-9,19 7,-28-7,16 6,8 2,3-3,14 4,3 0,-1 0,-2 0,6 0,10 4,63 16,-13-2,16-1,7 1,-5-1,-1-1,-6-1,3 0,31 6,3 0,-26-4,1-2,28 2,0-2,-19 0,-3-2,-5-4,-4-2,14 3,-32-5,-21-5,-11 4,0-3,4 6,-41 3,-22-4,-9 0,-5 1,15-4,-1 0,-40 2,3 3,9 9,20-12,8 0,21 4,14-9,4 0,-13 0,-29 9,13-7,-7 6,36-4,4-3,-7 6,4-6,-5 6,46-6,-6 3,32 3,13 4,29 3,-18 1,11 0,-5-7,6-3,-2 1,-17 3,-2 1,0-1,1-5,0-1,-11-1,18 4,-59-3,-5-2,14 3,4-4,3 3,-4-2,-18 7,5-7,-7 6,5-6,-4 2,-5 1,3 4,-10 5,10 23,-10 28,3-14,-4 10,4-40,0-3,1-1,-2 4,-3 1,0 0,0-5,0-4,0-4,4 8,-3-2,3 6,-12 3,3-8,-4 4,5-7,4 0,-3 5,-2 3,1-7,0 3,4-8,0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71081" y="2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038A09CD-E7B7-45E3-A1E3-8DAE4A929328}" type="datetimeFigureOut">
              <a:rPr lang="fr-CA" smtClean="0"/>
              <a:t>2026-01-28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fr-CA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700407" y="4473813"/>
            <a:ext cx="5609588" cy="3660537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830313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71081" y="8830313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3205BDF5-1082-4AE8-88F2-384F7F53BE99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42470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30784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0B8C1C-D804-9BF5-A75A-023D18D90F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79B8C982-0C7A-21FC-0E09-FBF1BEE365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DF0DD648-C170-3048-DA83-D3D0BB6412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CE679B5-27E1-9145-560A-8688961363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08803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4634E3-E10B-D91E-86EF-3A90D7F7AE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D5DAE58D-0C94-9A3C-8E0C-568CE76D2E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A18D1C91-701C-BB9D-5054-69ECBEB9A8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20B5404-503F-4726-7410-36087A7EC1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200417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3CC5D6-477C-C77E-9F59-009C7EC249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C1CEFA46-2A17-BC9E-8DA7-23195FD8A0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50BF1883-8FA9-596A-7C33-326B9FB1AE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9C02A46-A2D3-F76E-8667-AC1A4A1FD0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274041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EEF5E3-7449-F34D-ADCB-26EFDE579B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BA5D840B-73AE-E1AA-7244-26731DACD8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63F1970E-2235-D7B6-EA3E-C9BF965203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7924DA6-FA78-BB89-5806-59BA9C2FD9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07113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16166F-8910-2418-9756-074E9B0420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C33B2330-04E6-F53C-ADB6-4DA7577BB6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7B566025-DF7F-81C8-1FEC-94267B39C1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E27DB78-B7A7-1F66-7F4D-809499C55B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970059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A42E7D-FBAF-3407-1972-A373D785F0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B11D8EF5-AFA5-2C33-F445-F5F8C93860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EEA04583-7EE3-BD33-0BF2-41BDC8BB52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3F5A81E-9DD4-7208-EFD7-0EE6DBCFCE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200774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672DDD-DDE1-1F13-DA5E-5B4E17DE2D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957AA870-ED88-4D5B-2EAC-932A81B5F5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A4045934-FB9B-7A7D-D184-CACF407F8C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8B7E2E7-4C26-0B7B-BE7B-341C149E69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445467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E7694A-C28D-C616-3A05-47197E46D3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35E0DBD1-06E0-C3CE-6DE7-5BAB4DFA20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BBA68F6B-3955-D2E3-01D1-34890341CE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BBD9CED-7269-4864-CDD2-A52B853AA5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805559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66DEE2-AEC6-F4AD-5A7B-B549BBF9FD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ABAE6F6D-069D-A818-CE29-77FBBE04E1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BCBE89D7-CD95-128F-D176-0A8895B72A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9A72541-6767-3C00-2F22-14C4AFC76D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10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802106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71C2D8-E5CD-A428-DB9E-3ACB1B2BCF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A759A347-7197-3443-2022-31A6883F8C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9FEEA785-8286-6386-6552-CDE9EA39BF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CEE8D2E-C3E5-CC80-C862-C423EF4EBA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11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342217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BB8174-DD92-B929-2E69-3858BD4E45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C4591AD8-A5C8-CBA5-CBB9-1CB77412B9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075F0CF7-0B3E-FAE8-BCEB-DF8DA26864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B7273E7-9687-8FF7-CD84-E3BC66AD74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12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156381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7BE3F3-EB3C-85B8-DD4D-E5D5C06471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8F402B5B-ECB4-B278-57FB-95E7CB1541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423DD013-5B43-FC44-7086-E19F1F04E9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93BD681-ED58-56EA-A8E5-1F6B28B54A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13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30796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719B7D-BE39-6794-8348-8818FB85A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4C47B966-226E-0AB9-E752-5B4885702F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2D385786-AAAC-2F63-F041-FAE01D8AA1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830F072-AD3B-DB36-0644-DFF9105BBB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14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608013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8DBBAF-FA1B-084B-0DD1-68FF04AF01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7F1A7765-B991-1703-4964-33B33C0536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D553B286-142A-9BA7-407A-8B4DF576AD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F2E5ED0-6270-C24D-8043-60662198B1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15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274623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3C02AA-4746-502B-4844-15AA136E31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2B5F101C-352F-6006-FABC-101AE4A129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0C6621D2-19D1-FE4B-FFEE-B2080C2704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D3A8AF6-F3CA-9ABE-31E6-788289AD94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16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371238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004754-5FDB-8F3A-FDC5-7373F7D238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C5B63C95-D9DD-D1F8-D5C9-F32939FCA6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F159E1B8-A6A4-7489-D22C-1D6496CF46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8BA30FE-2CC5-AACC-1BE6-434B8B8AA2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17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972043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867BC1-E340-8D04-043A-C57F74A818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2EE3C1D5-9383-C744-D3F0-B9363B7555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04D33A87-501B-AD47-C697-A95C7A2CAE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9478DB3-B97A-5269-D84A-D5C6E3499C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18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136955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19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71182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2026-01-28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3248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2026-01-28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46379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2026-01-28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14149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2026-01-28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71662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2026-01-28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46864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2026-01-28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67120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2026-01-28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9171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2026-01-28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14373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2026-01-28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16556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2026-01-28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32633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2026-01-28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90652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318774-6011-4FA3-B96A-32835E2ADF69}" type="datetimeFigureOut">
              <a:rPr lang="fr-CA" smtClean="0"/>
              <a:t>2026-01-28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24530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18" Type="http://schemas.openxmlformats.org/officeDocument/2006/relationships/image" Target="../media/image1.jp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notesSlide" Target="../notesSlides/notesSlide1.xml"/><Relationship Id="rId2" Type="http://schemas.openxmlformats.org/officeDocument/2006/relationships/tags" Target="../tags/tag2.xml"/><Relationship Id="rId16" Type="http://schemas.openxmlformats.org/officeDocument/2006/relationships/slideLayout" Target="../slideLayouts/slideLayout1.xml"/><Relationship Id="rId20" Type="http://schemas.openxmlformats.org/officeDocument/2006/relationships/image" Target="../media/image3.png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10" Type="http://schemas.openxmlformats.org/officeDocument/2006/relationships/tags" Target="../tags/tag10.xml"/><Relationship Id="rId19" Type="http://schemas.openxmlformats.org/officeDocument/2006/relationships/image" Target="../media/image2.jpg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customXml" Target="../ink/ink2.xm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6" Type="http://schemas.openxmlformats.org/officeDocument/2006/relationships/customXml" Target="../ink/ink1.xml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2.xml"/><Relationship Id="rId9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3" Type="http://schemas.openxmlformats.org/officeDocument/2006/relationships/tags" Target="../tags/tag50.xml"/><Relationship Id="rId7" Type="http://schemas.openxmlformats.org/officeDocument/2006/relationships/image" Target="../media/image7.png"/><Relationship Id="rId2" Type="http://schemas.openxmlformats.org/officeDocument/2006/relationships/tags" Target="../tags/tag49.xml"/><Relationship Id="rId1" Type="http://schemas.openxmlformats.org/officeDocument/2006/relationships/tags" Target="../tags/tag48.xml"/><Relationship Id="rId6" Type="http://schemas.openxmlformats.org/officeDocument/2006/relationships/customXml" Target="../ink/ink3.xml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customXml" Target="../ink/ink6.xm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tags" Target="../tags/tag58.xml"/><Relationship Id="rId1" Type="http://schemas.openxmlformats.org/officeDocument/2006/relationships/tags" Target="../tags/tag57.xml"/><Relationship Id="rId6" Type="http://schemas.openxmlformats.org/officeDocument/2006/relationships/customXml" Target="../ink/ink5.xml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6.xml"/><Relationship Id="rId9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5" Type="http://schemas.openxmlformats.org/officeDocument/2006/relationships/notesSlide" Target="../notesSlides/notesSlide17.xml"/><Relationship Id="rId4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67.xml"/><Relationship Id="rId2" Type="http://schemas.openxmlformats.org/officeDocument/2006/relationships/tags" Target="../tags/tag66.xml"/><Relationship Id="rId1" Type="http://schemas.openxmlformats.org/officeDocument/2006/relationships/tags" Target="../tags/tag65.xml"/><Relationship Id="rId5" Type="http://schemas.openxmlformats.org/officeDocument/2006/relationships/notesSlide" Target="../notesSlides/notesSlide19.xml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riangle isocèle 29"/>
          <p:cNvSpPr/>
          <p:nvPr>
            <p:custDataLst>
              <p:tags r:id="rId1"/>
            </p:custDataLst>
          </p:nvPr>
        </p:nvSpPr>
        <p:spPr>
          <a:xfrm rot="10800000">
            <a:off x="-4291235" y="-1"/>
            <a:ext cx="8746959" cy="6857999"/>
          </a:xfrm>
          <a:prstGeom prst="triangle">
            <a:avLst>
              <a:gd name="adj" fmla="val 50797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>
              <a:blipFill dpi="0" rotWithShape="1">
                <a:blip r:embed="rId1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236DFC8-6F52-4987-BBA8-FC26403541DF}"/>
              </a:ext>
            </a:extLst>
          </p:cNvPr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3655109" y="203200"/>
            <a:ext cx="8746960" cy="2664881"/>
          </a:xfrm>
        </p:spPr>
        <p:txBody>
          <a:bodyPr>
            <a:noAutofit/>
          </a:bodyPr>
          <a:lstStyle/>
          <a:p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fr-CA" sz="4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Séance publique</a:t>
            </a:r>
            <a:br>
              <a:rPr lang="fr-CA" sz="4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4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fr-CA" sz="4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Mot du Maire 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BFDAD70-8309-4A0F-9DDC-E4319B56C669}"/>
              </a:ext>
            </a:extLst>
          </p:cNvPr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997614" y="6092856"/>
            <a:ext cx="7690513" cy="656410"/>
          </a:xfrm>
        </p:spPr>
        <p:txBody>
          <a:bodyPr>
            <a:noAutofit/>
          </a:bodyPr>
          <a:lstStyle/>
          <a:p>
            <a:r>
              <a:rPr lang="fr-CA" sz="30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Municipalité de Saint-Mathieu-du-Parc</a:t>
            </a:r>
          </a:p>
        </p:txBody>
      </p:sp>
      <p:sp>
        <p:nvSpPr>
          <p:cNvPr id="8" name="Triangle isocèle 7"/>
          <p:cNvSpPr/>
          <p:nvPr>
            <p:custDataLst>
              <p:tags r:id="rId4"/>
            </p:custDataLst>
          </p:nvPr>
        </p:nvSpPr>
        <p:spPr>
          <a:xfrm>
            <a:off x="-92212" y="812800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0" name="Triangle isocèle 9"/>
          <p:cNvSpPr/>
          <p:nvPr>
            <p:custDataLst>
              <p:tags r:id="rId5"/>
            </p:custDataLst>
          </p:nvPr>
        </p:nvSpPr>
        <p:spPr>
          <a:xfrm>
            <a:off x="712121" y="-406400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1" name="Triangle isocèle 10"/>
          <p:cNvSpPr/>
          <p:nvPr>
            <p:custDataLst>
              <p:tags r:id="rId6"/>
            </p:custDataLst>
          </p:nvPr>
        </p:nvSpPr>
        <p:spPr>
          <a:xfrm>
            <a:off x="-896547" y="-406400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3" name="Triangle isocèle 12"/>
          <p:cNvSpPr/>
          <p:nvPr>
            <p:custDataLst>
              <p:tags r:id="rId7"/>
            </p:custDataLst>
          </p:nvPr>
        </p:nvSpPr>
        <p:spPr>
          <a:xfrm>
            <a:off x="712120" y="2044171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4" name="Triangle isocèle 13"/>
          <p:cNvSpPr/>
          <p:nvPr>
            <p:custDataLst>
              <p:tags r:id="rId8"/>
            </p:custDataLst>
          </p:nvPr>
        </p:nvSpPr>
        <p:spPr>
          <a:xfrm>
            <a:off x="-896548" y="2039408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5" name="Titre 1">
            <a:extLst>
              <a:ext uri="{FF2B5EF4-FFF2-40B4-BE49-F238E27FC236}">
                <a16:creationId xmlns:a16="http://schemas.microsoft.com/office/drawing/2014/main" id="{3236DFC8-6F52-4987-BBA8-FC26403541DF}"/>
              </a:ext>
            </a:extLst>
          </p:cNvPr>
          <p:cNvSpPr txBox="1">
            <a:spLocks/>
          </p:cNvSpPr>
          <p:nvPr>
            <p:custDataLst>
              <p:tags r:id="rId9"/>
            </p:custDataLst>
          </p:nvPr>
        </p:nvSpPr>
        <p:spPr>
          <a:xfrm>
            <a:off x="4967944" y="191108"/>
            <a:ext cx="6121291" cy="152590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fr-CA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riangle isocèle 18"/>
          <p:cNvSpPr/>
          <p:nvPr>
            <p:custDataLst>
              <p:tags r:id="rId10"/>
            </p:custDataLst>
          </p:nvPr>
        </p:nvSpPr>
        <p:spPr>
          <a:xfrm>
            <a:off x="1516453" y="818885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0" name="Triangle isocèle 19"/>
          <p:cNvSpPr/>
          <p:nvPr>
            <p:custDataLst>
              <p:tags r:id="rId11"/>
            </p:custDataLst>
          </p:nvPr>
        </p:nvSpPr>
        <p:spPr>
          <a:xfrm>
            <a:off x="2320785" y="-400846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1" name="Triangle isocèle 20"/>
          <p:cNvSpPr/>
          <p:nvPr>
            <p:custDataLst>
              <p:tags r:id="rId12"/>
            </p:custDataLst>
          </p:nvPr>
        </p:nvSpPr>
        <p:spPr>
          <a:xfrm>
            <a:off x="-92215" y="3272897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4" name="Triangle isocèle 23"/>
          <p:cNvSpPr/>
          <p:nvPr>
            <p:custDataLst>
              <p:tags r:id="rId13"/>
            </p:custDataLst>
          </p:nvPr>
        </p:nvSpPr>
        <p:spPr>
          <a:xfrm>
            <a:off x="-896549" y="4494217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pic>
        <p:nvPicPr>
          <p:cNvPr id="32" name="Image 31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6504" y="5262072"/>
            <a:ext cx="3741706" cy="188565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4AFFEA-6D91-4A46-D6A8-6419215F3D5F}"/>
              </a:ext>
            </a:extLst>
          </p:cNvPr>
          <p:cNvSpPr txBox="1"/>
          <p:nvPr>
            <p:custDataLst>
              <p:tags r:id="rId15"/>
            </p:custDataLst>
          </p:nvPr>
        </p:nvSpPr>
        <p:spPr>
          <a:xfrm>
            <a:off x="4342628" y="4138527"/>
            <a:ext cx="6787299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3600" b="1" dirty="0">
                <a:solidFill>
                  <a:schemeClr val="bg1"/>
                </a:solidFill>
              </a:rPr>
              <a:t>19 janvier 2026 - 19H00</a:t>
            </a:r>
          </a:p>
        </p:txBody>
      </p:sp>
    </p:spTree>
    <p:extLst>
      <p:ext uri="{BB962C8B-B14F-4D97-AF65-F5344CB8AC3E}">
        <p14:creationId xmlns:p14="http://schemas.microsoft.com/office/powerpoint/2010/main" val="3619706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020E38-B4B0-4B5E-83F6-AA3E6A6CA2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80EECDEC-5D67-D0D3-91B6-F6F1E84037D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FEF669B-CE1C-D109-2E03-C1DD2C947A8A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MOT DU MAIRE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D2F2C9D7-9FB4-3EF0-AABE-2F33A09D3E8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3A65FA6-0BA6-FA15-B27F-5E20185A2C64}"/>
              </a:ext>
            </a:extLst>
          </p:cNvPr>
          <p:cNvSpPr txBox="1"/>
          <p:nvPr/>
        </p:nvSpPr>
        <p:spPr>
          <a:xfrm>
            <a:off x="463137" y="1427474"/>
            <a:ext cx="1134093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endParaRPr lang="fr-C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fr-C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Consultations de la municipalité en 2026</a:t>
            </a:r>
          </a:p>
          <a:p>
            <a:endParaRPr lang="fr-CA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 startAt="2"/>
            </a:pPr>
            <a:r>
              <a:rPr lang="fr-C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Création d’un groupe de travail pour établir l’approche des consultations à venir</a:t>
            </a:r>
          </a:p>
          <a:p>
            <a:pPr marL="514350" indent="-514350">
              <a:buFont typeface="+mj-lt"/>
              <a:buAutoNum type="arabicPeriod" startAt="2"/>
            </a:pPr>
            <a:endParaRPr lang="fr-CA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 startAt="2"/>
            </a:pPr>
            <a:r>
              <a:rPr lang="fr-C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Entente de gestion du parc </a:t>
            </a:r>
            <a:r>
              <a:rPr lang="fr-CA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récréoforestier</a:t>
            </a:r>
            <a:r>
              <a:rPr lang="fr-C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avec Reliefs Mauriciens et la suite</a:t>
            </a: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485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D8323D-ECFB-8E82-0F86-8E20102326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A835BFC4-E880-6369-B0F5-EE7F489B579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30682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7DD8A687-270F-0E41-3422-DF60A2D394D8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18100" y="71341"/>
            <a:ext cx="11042529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1.	</a:t>
            </a:r>
            <a:r>
              <a:rPr lang="fr-C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Consultations de la municipalité en 2026</a:t>
            </a:r>
            <a:endParaRPr lang="fr-C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77CB686C-060A-CA35-7F5C-D430BB718981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402770" y="1125627"/>
            <a:ext cx="11419115" cy="5616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800"/>
              </a:spcAft>
              <a:buFont typeface="Wingdings" pitchFamily="2" charset="2"/>
              <a:buChar char="Ø"/>
            </a:pPr>
            <a:endParaRPr lang="fr-CA" sz="2800" dirty="0"/>
          </a:p>
          <a:p>
            <a:pPr marL="342900" indent="-342900">
              <a:spcAft>
                <a:spcPts val="1800"/>
              </a:spcAft>
              <a:buFont typeface="Wingdings" pitchFamily="2" charset="2"/>
              <a:buChar char="Ø"/>
            </a:pPr>
            <a:r>
              <a:rPr lang="fr-CA" sz="3200" dirty="0"/>
              <a:t>Conseil municipal s’est engagé à consulter les citoyens et citoyennes en 2026 sur plusieurs sujets d’importance pour l’avenir de notre municipalité.</a:t>
            </a:r>
          </a:p>
          <a:p>
            <a:pPr marL="514350" indent="-514350">
              <a:spcAft>
                <a:spcPts val="1800"/>
              </a:spcAft>
              <a:buFont typeface="+mj-lt"/>
              <a:buAutoNum type="arabicPeriod"/>
            </a:pPr>
            <a:r>
              <a:rPr lang="fr-CA" sz="3200" dirty="0"/>
              <a:t>Projet de paysage humanisé							</a:t>
            </a:r>
            <a:r>
              <a:rPr lang="fr-CA" sz="3200" b="1" dirty="0">
                <a:solidFill>
                  <a:schemeClr val="accent6">
                    <a:lumMod val="75000"/>
                  </a:schemeClr>
                </a:solidFill>
              </a:rPr>
              <a:t>Mai 2026</a:t>
            </a:r>
          </a:p>
          <a:p>
            <a:pPr marL="514350" indent="-514350">
              <a:spcAft>
                <a:spcPts val="1800"/>
              </a:spcAft>
              <a:buFont typeface="+mj-lt"/>
              <a:buAutoNum type="arabicPeriod"/>
            </a:pPr>
            <a:r>
              <a:rPr lang="fr-CA" sz="3200" dirty="0"/>
              <a:t>Services directs rendus à la population				</a:t>
            </a:r>
            <a:r>
              <a:rPr lang="fr-CA" sz="3200" b="1" dirty="0">
                <a:solidFill>
                  <a:schemeClr val="accent6">
                    <a:lumMod val="75000"/>
                  </a:schemeClr>
                </a:solidFill>
              </a:rPr>
              <a:t>Septembre 2026</a:t>
            </a:r>
          </a:p>
          <a:p>
            <a:pPr marL="1257300" lvl="2" indent="-342900">
              <a:spcAft>
                <a:spcPts val="1800"/>
              </a:spcAft>
              <a:buFont typeface="Wingdings" pitchFamily="2" charset="2"/>
              <a:buChar char="Ø"/>
            </a:pPr>
            <a:r>
              <a:rPr lang="fr-CA" sz="3200" dirty="0"/>
              <a:t>Entretien des chemins, travaux publics, etc.</a:t>
            </a:r>
          </a:p>
          <a:p>
            <a:pPr marL="1257300" lvl="2" indent="-342900">
              <a:spcAft>
                <a:spcPts val="1800"/>
              </a:spcAft>
              <a:buFont typeface="Wingdings" pitchFamily="2" charset="2"/>
              <a:buChar char="Ø"/>
            </a:pPr>
            <a:r>
              <a:rPr lang="fr-CA" sz="3200" dirty="0"/>
              <a:t>Urbanisme (mandat CCU, création CCE, zone non constructible, etc.)</a:t>
            </a:r>
          </a:p>
        </p:txBody>
      </p:sp>
    </p:spTree>
    <p:extLst>
      <p:ext uri="{BB962C8B-B14F-4D97-AF65-F5344CB8AC3E}">
        <p14:creationId xmlns:p14="http://schemas.microsoft.com/office/powerpoint/2010/main" val="2294389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7AE563-BD01-A7F7-7221-6387062061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70F26B7-BA3B-DF04-0A3C-CADEA96036C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30682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BBDDA72A-6499-0EB4-5F85-1CE8EF879372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18100" y="71341"/>
            <a:ext cx="11042529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1.	</a:t>
            </a:r>
            <a:r>
              <a:rPr lang="fr-C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Consultations de la municipalité en 2026</a:t>
            </a:r>
            <a:endParaRPr lang="fr-C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0426DE46-1738-AA8C-CC64-D3BAD9E21BB9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402770" y="1125627"/>
            <a:ext cx="11419115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spcAft>
                <a:spcPts val="1800"/>
              </a:spcAft>
              <a:buFont typeface="+mj-lt"/>
              <a:buAutoNum type="arabicPeriod" startAt="3"/>
            </a:pPr>
            <a:endParaRPr lang="fr-CA" sz="2800" dirty="0"/>
          </a:p>
          <a:p>
            <a:pPr marL="514350" indent="-514350">
              <a:spcAft>
                <a:spcPts val="1800"/>
              </a:spcAft>
              <a:buFont typeface="+mj-lt"/>
              <a:buAutoNum type="arabicPeriod" startAt="3"/>
            </a:pPr>
            <a:endParaRPr lang="fr-CA" sz="2800" dirty="0"/>
          </a:p>
          <a:p>
            <a:pPr marL="514350" indent="-514350">
              <a:spcAft>
                <a:spcPts val="1800"/>
              </a:spcAft>
              <a:buFont typeface="+mj-lt"/>
              <a:buAutoNum type="arabicPeriod" startAt="3"/>
            </a:pPr>
            <a:r>
              <a:rPr lang="fr-CA" sz="3200" dirty="0"/>
              <a:t>Orientations de notre développement socio-économique, incluant le tourisme sur terres publiques</a:t>
            </a:r>
          </a:p>
          <a:p>
            <a:pPr>
              <a:spcAft>
                <a:spcPts val="1800"/>
              </a:spcAft>
            </a:pPr>
            <a:r>
              <a:rPr lang="fr-CA" sz="3200" dirty="0"/>
              <a:t>														</a:t>
            </a:r>
            <a:r>
              <a:rPr lang="fr-CA" sz="3200" b="1" dirty="0">
                <a:solidFill>
                  <a:schemeClr val="accent6">
                    <a:lumMod val="75000"/>
                  </a:schemeClr>
                </a:solidFill>
              </a:rPr>
              <a:t>Novembre 2026</a:t>
            </a:r>
          </a:p>
          <a:p>
            <a:pPr marL="514350" indent="-514350">
              <a:spcAft>
                <a:spcPts val="1800"/>
              </a:spcAft>
              <a:buFont typeface="+mj-lt"/>
              <a:buAutoNum type="arabicPeriod" startAt="4"/>
            </a:pPr>
            <a:r>
              <a:rPr lang="fr-FR" altLang="fr-FR" sz="3200" dirty="0">
                <a:solidFill>
                  <a:srgbClr val="080809"/>
                </a:solidFill>
              </a:rPr>
              <a:t>Vie communautaire, loisirs et culture 																							</a:t>
            </a:r>
            <a:r>
              <a:rPr lang="fr-FR" altLang="fr-FR" sz="3200" b="1" dirty="0">
                <a:solidFill>
                  <a:schemeClr val="accent6">
                    <a:lumMod val="75000"/>
                  </a:schemeClr>
                </a:solidFill>
              </a:rPr>
              <a:t>Hiver/Printemps		2027</a:t>
            </a:r>
          </a:p>
        </p:txBody>
      </p:sp>
    </p:spTree>
    <p:extLst>
      <p:ext uri="{BB962C8B-B14F-4D97-AF65-F5344CB8AC3E}">
        <p14:creationId xmlns:p14="http://schemas.microsoft.com/office/powerpoint/2010/main" val="12758026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42A337-CEBA-7655-DE67-141456EC51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D0090999-888E-08DC-2A7B-26BC386179E1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30682"/>
            <a:ext cx="12192000" cy="1094945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F143D9A-9522-A3F4-5237-876292601EC6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52401" y="71341"/>
            <a:ext cx="11756570" cy="1054286"/>
          </a:xfrm>
        </p:spPr>
        <p:txBody>
          <a:bodyPr>
            <a:normAutofit fontScale="90000"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2.	</a:t>
            </a:r>
            <a:r>
              <a:rPr lang="fr-C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Création d’un groupe de travail pour établir l’approche des consultations à venir</a:t>
            </a:r>
            <a:endParaRPr lang="fr-C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38B4A42E-2B54-54A0-4598-6254BECD5A4B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52401" y="1075597"/>
            <a:ext cx="11467070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fr-CA" sz="3000" b="1" dirty="0"/>
              <a:t>L’objectif</a:t>
            </a:r>
            <a:r>
              <a:rPr lang="fr-CA" sz="3000" dirty="0"/>
              <a:t>: s’assurer que les décisions importantes touchant notre avenir, qui seront prises par votre conseil municipal, soient basées sur une participation citoyenne déterminante.</a:t>
            </a:r>
          </a:p>
          <a:p>
            <a:r>
              <a:rPr lang="fr-CA" sz="3000" dirty="0"/>
              <a:t> 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fr-CA" sz="3000" dirty="0"/>
              <a:t>Pour favoriser cette participation citoyenne, il faut nous assurer que nous utiliserons une très bonne approche de consultation, à la fois basée: </a:t>
            </a:r>
          </a:p>
          <a:p>
            <a:pPr marL="1371600" lvl="2" indent="-457200">
              <a:buFont typeface="Wingdings" pitchFamily="2" charset="2"/>
              <a:buChar char="Ø"/>
            </a:pPr>
            <a:r>
              <a:rPr lang="fr-CA" sz="3000" dirty="0"/>
              <a:t>sur les meilleures pratiques;</a:t>
            </a:r>
          </a:p>
          <a:p>
            <a:pPr marL="1371600" lvl="2" indent="-457200">
              <a:buFont typeface="Wingdings" pitchFamily="2" charset="2"/>
              <a:buChar char="Ø"/>
            </a:pPr>
            <a:r>
              <a:rPr lang="fr-CA" sz="3000" dirty="0"/>
              <a:t>mais aussi très bien adaptée au contexte et aux besoins de notre communauté.</a:t>
            </a:r>
            <a:endParaRPr lang="fr-CA" sz="30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spcAft>
                <a:spcPts val="1800"/>
              </a:spcAft>
              <a:buFont typeface="Wingdings" pitchFamily="2" charset="2"/>
              <a:buChar char="Ø"/>
            </a:pPr>
            <a:r>
              <a:rPr lang="fr-CA" sz="3000" dirty="0">
                <a:ea typeface="Calibri" panose="020F0502020204030204" pitchFamily="34" charset="0"/>
                <a:cs typeface="Calibri" panose="020F0502020204030204" pitchFamily="34" charset="0"/>
              </a:rPr>
              <a:t>D’où le besoin de créer un comité de travail.</a:t>
            </a:r>
          </a:p>
          <a:p>
            <a:pPr marL="342900" indent="-342900">
              <a:spcAft>
                <a:spcPts val="1800"/>
              </a:spcAft>
              <a:buFont typeface="Wingdings" pitchFamily="2" charset="2"/>
              <a:buChar char="Ø"/>
            </a:pPr>
            <a:r>
              <a:rPr lang="fr-CA" sz="3000" dirty="0">
                <a:ea typeface="Calibri" panose="020F0502020204030204" pitchFamily="34" charset="0"/>
                <a:cs typeface="Calibri" panose="020F0502020204030204" pitchFamily="34" charset="0"/>
              </a:rPr>
              <a:t>Appel de candidatures lancé aujourd’hui</a:t>
            </a:r>
          </a:p>
          <a:p>
            <a:pPr marL="342900" indent="-342900">
              <a:spcAft>
                <a:spcPts val="1800"/>
              </a:spcAft>
              <a:buFont typeface="Wingdings" pitchFamily="2" charset="2"/>
              <a:buChar char="Ø"/>
            </a:pPr>
            <a:endParaRPr lang="fr-C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4302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BDA0A1-DFB9-EFC5-449D-3AD730B4B3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B5F6E7BD-387E-21EE-7F4B-AC8837B42986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30682"/>
            <a:ext cx="12192000" cy="1094945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7883D522-E678-7E12-8DC3-1FFDC8F26427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52401" y="71341"/>
            <a:ext cx="11756570" cy="1054286"/>
          </a:xfrm>
        </p:spPr>
        <p:txBody>
          <a:bodyPr>
            <a:normAutofit fontScale="90000"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2.	</a:t>
            </a:r>
            <a:r>
              <a:rPr lang="fr-C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Création d’un groupe de travail pour établir l’approche des consultations à venir</a:t>
            </a:r>
            <a:endParaRPr lang="fr-C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35118402-BCA4-2A31-2EF1-135078C674D4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59492" y="1209212"/>
            <a:ext cx="11467070" cy="5832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Font typeface="Wingdings" pitchFamily="2" charset="2"/>
              <a:buChar char="Ø"/>
            </a:pPr>
            <a:r>
              <a:rPr lang="fr-CA" sz="3000" b="1" dirty="0">
                <a:ea typeface="Calibri" panose="020F0502020204030204" pitchFamily="34" charset="0"/>
                <a:cs typeface="Calibri" panose="020F0502020204030204" pitchFamily="34" charset="0"/>
              </a:rPr>
              <a:t>Le mandat: </a:t>
            </a:r>
            <a:r>
              <a:rPr lang="fr-CA" sz="3000" dirty="0"/>
              <a:t>Recommander au conseil municipal une approche, une méthodologie, qui doit être mise en place pour nous assurer que:</a:t>
            </a:r>
          </a:p>
          <a:p>
            <a:pPr marL="971550" lvl="1" indent="-514350">
              <a:spcAft>
                <a:spcPts val="1800"/>
              </a:spcAft>
              <a:buFont typeface="+mj-lt"/>
              <a:buAutoNum type="arabicPeriod"/>
            </a:pPr>
            <a:r>
              <a:rPr lang="fr-CA" sz="3000" dirty="0"/>
              <a:t>les consultations se fassent de la bonne façon;</a:t>
            </a:r>
          </a:p>
          <a:p>
            <a:pPr marL="971550" lvl="1" indent="-514350">
              <a:spcAft>
                <a:spcPts val="1800"/>
              </a:spcAft>
              <a:buFont typeface="+mj-lt"/>
              <a:buAutoNum type="arabicPeriod"/>
            </a:pPr>
            <a:r>
              <a:rPr lang="fr-CA" sz="3000" dirty="0"/>
              <a:t>que nous rejoindrons le plus grand nombre possible de citoyens et citoyennes; et </a:t>
            </a:r>
          </a:p>
          <a:p>
            <a:pPr marL="971550" lvl="1" indent="-514350">
              <a:spcAft>
                <a:spcPts val="1800"/>
              </a:spcAft>
              <a:buFont typeface="+mj-lt"/>
              <a:buAutoNum type="arabicPeriod"/>
            </a:pPr>
            <a:r>
              <a:rPr lang="fr-CA" sz="3000" dirty="0"/>
              <a:t>que toute la diversité des opinions soit entendue et considérée. </a:t>
            </a:r>
          </a:p>
          <a:p>
            <a:pPr marL="457200" indent="-457200">
              <a:spcAft>
                <a:spcPts val="1800"/>
              </a:spcAft>
              <a:buFont typeface="Wingdings" pitchFamily="2" charset="2"/>
              <a:buChar char="Ø"/>
            </a:pPr>
            <a:r>
              <a:rPr lang="fr-CA" sz="3000" dirty="0"/>
              <a:t>Les discussions du comité ne porteront aucunement sur les projets, le pour ou le contre, etc. Ces discussions sur les projets comme tels auront lieu lors des consultations elles-mêmes.</a:t>
            </a:r>
            <a:endParaRPr lang="fr-CA" sz="30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spcAft>
                <a:spcPts val="1800"/>
              </a:spcAft>
              <a:buFont typeface="Wingdings" pitchFamily="2" charset="2"/>
              <a:buChar char="Ø"/>
            </a:pPr>
            <a:endParaRPr lang="fr-C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3134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EB546D-B945-30B6-6091-2543767CA8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6FCB1C46-E51F-B384-DDBF-D857A4755DC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30682"/>
            <a:ext cx="12192000" cy="1094945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8BA8CFD-0FC9-D298-1541-3358734AC742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52401" y="71341"/>
            <a:ext cx="11756570" cy="1054286"/>
          </a:xfrm>
        </p:spPr>
        <p:txBody>
          <a:bodyPr>
            <a:normAutofit fontScale="90000"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2.	</a:t>
            </a:r>
            <a:r>
              <a:rPr lang="fr-C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Création d’un groupe de travail pour établir l’approche des consultations à venir</a:t>
            </a:r>
            <a:endParaRPr lang="fr-C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E242DDD4-B81F-B02B-FB84-0671E6D4615A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59492" y="1209212"/>
            <a:ext cx="11932508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Font typeface="Wingdings" pitchFamily="2" charset="2"/>
              <a:buChar char="Ø"/>
            </a:pPr>
            <a:r>
              <a:rPr lang="fr-C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composition: 		</a:t>
            </a:r>
            <a:r>
              <a:rPr lang="fr-C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9 membres</a:t>
            </a:r>
          </a:p>
          <a:p>
            <a:pPr marL="1828800" lvl="3" indent="-457200">
              <a:spcAft>
                <a:spcPts val="600"/>
              </a:spcAft>
              <a:buFont typeface="Wingdings" pitchFamily="2" charset="2"/>
              <a:buChar char="Ø"/>
            </a:pPr>
            <a:r>
              <a:rPr lang="fr-C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Maire et deux </a:t>
            </a:r>
            <a:r>
              <a:rPr lang="fr-CA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conseillers.ère</a:t>
            </a:r>
            <a:endParaRPr lang="fr-C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828800" lvl="3" indent="-457200">
              <a:spcAft>
                <a:spcPts val="1200"/>
              </a:spcAft>
              <a:buFont typeface="Wingdings" pitchFamily="2" charset="2"/>
              <a:buChar char="Ø"/>
            </a:pPr>
            <a:r>
              <a:rPr lang="fr-C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 citoyens ou citoyennes</a:t>
            </a:r>
          </a:p>
          <a:p>
            <a:pPr marL="457200" lvl="3" indent="-457200">
              <a:spcAft>
                <a:spcPts val="1200"/>
              </a:spcAft>
              <a:buFont typeface="Wingdings" pitchFamily="2" charset="2"/>
              <a:buChar char="Ø"/>
            </a:pPr>
            <a:r>
              <a:rPr lang="fr-C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Sélection des membres par le conseil municipal</a:t>
            </a:r>
            <a:endParaRPr lang="fr-C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828800" lvl="3" indent="-457200">
              <a:spcAft>
                <a:spcPts val="600"/>
              </a:spcAft>
              <a:buFont typeface="Wingdings" pitchFamily="2" charset="2"/>
              <a:buChar char="Ø"/>
            </a:pPr>
            <a:r>
              <a:rPr lang="fr-CA" sz="2800" dirty="0"/>
              <a:t>Représentativité de tous les secteurs de notre municipalité</a:t>
            </a:r>
          </a:p>
          <a:p>
            <a:pPr marL="1828800" lvl="3" indent="-457200">
              <a:spcAft>
                <a:spcPts val="600"/>
              </a:spcAft>
              <a:buFont typeface="Wingdings" pitchFamily="2" charset="2"/>
              <a:buChar char="Ø"/>
            </a:pPr>
            <a:r>
              <a:rPr lang="fr-CA" sz="2800" dirty="0"/>
              <a:t>Parité homme-femme</a:t>
            </a:r>
          </a:p>
          <a:p>
            <a:pPr marL="1828800" lvl="3" indent="-457200">
              <a:spcAft>
                <a:spcPts val="600"/>
              </a:spcAft>
              <a:buFont typeface="Wingdings" pitchFamily="2" charset="2"/>
              <a:buChar char="Ø"/>
            </a:pPr>
            <a:r>
              <a:rPr lang="fr-CA" sz="2800" dirty="0"/>
              <a:t>Représentation des différents groupes d’âge</a:t>
            </a:r>
          </a:p>
          <a:p>
            <a:pPr marL="1828800" lvl="3" indent="-457200">
              <a:spcAft>
                <a:spcPts val="600"/>
              </a:spcAft>
              <a:buFont typeface="Wingdings" pitchFamily="2" charset="2"/>
              <a:buChar char="Ø"/>
            </a:pPr>
            <a:r>
              <a:rPr lang="fr-CA" sz="2800" dirty="0"/>
              <a:t>Diversité des points de vue</a:t>
            </a:r>
          </a:p>
          <a:p>
            <a:pPr marL="1828800" lvl="3" indent="-457200">
              <a:spcAft>
                <a:spcPts val="600"/>
              </a:spcAft>
              <a:buFont typeface="Wingdings" pitchFamily="2" charset="2"/>
              <a:buChar char="Ø"/>
            </a:pPr>
            <a:r>
              <a:rPr lang="fr-CA" sz="2800" dirty="0"/>
              <a:t>Expérience en consultation serait un atout mais n‘est pas essentielle, loin de là.</a:t>
            </a:r>
          </a:p>
          <a:p>
            <a:pPr marL="1828800" lvl="3" indent="-457200">
              <a:spcAft>
                <a:spcPts val="1800"/>
              </a:spcAft>
              <a:buFont typeface="Wingdings" pitchFamily="2" charset="2"/>
              <a:buChar char="Ø"/>
            </a:pPr>
            <a:endParaRPr lang="fr-C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257300" lvl="2" indent="-342900">
              <a:spcAft>
                <a:spcPts val="1800"/>
              </a:spcAft>
              <a:buFont typeface="Wingdings" pitchFamily="2" charset="2"/>
              <a:buChar char="Ø"/>
            </a:pPr>
            <a:endParaRPr lang="fr-C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2637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62D5CD-9682-2ABF-6A3D-127C8DA00B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19B784DD-7954-6FBE-EA82-9787EC3ADAD7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30682"/>
            <a:ext cx="12192000" cy="1094945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FD441AD3-06E9-CDC3-46C4-DF3DC8EE7657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52401" y="71341"/>
            <a:ext cx="11756570" cy="1054286"/>
          </a:xfrm>
        </p:spPr>
        <p:txBody>
          <a:bodyPr>
            <a:normAutofit fontScale="90000"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2.	</a:t>
            </a:r>
            <a:r>
              <a:rPr lang="fr-C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Création d’un groupe de travail pour établir l’approche des consultations à venir</a:t>
            </a:r>
            <a:endParaRPr lang="fr-C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EFB1870E-E14F-D50A-F3BB-E947DC9E3BB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59492" y="1209212"/>
            <a:ext cx="1146707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</a:pPr>
            <a:endParaRPr lang="fr-CA" sz="28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spcAft>
                <a:spcPts val="1800"/>
              </a:spcAft>
              <a:buFont typeface="Wingdings" pitchFamily="2" charset="2"/>
              <a:buChar char="Ø"/>
            </a:pPr>
            <a:r>
              <a:rPr lang="fr-CA" sz="3200" dirty="0">
                <a:ea typeface="Calibri" panose="020F0502020204030204" pitchFamily="34" charset="0"/>
                <a:cs typeface="Calibri" panose="020F0502020204030204" pitchFamily="34" charset="0"/>
              </a:rPr>
              <a:t>Charge de travail légère:</a:t>
            </a:r>
          </a:p>
          <a:p>
            <a:pPr marL="1371600" lvl="2" indent="-457200">
              <a:spcAft>
                <a:spcPts val="1800"/>
              </a:spcAft>
              <a:buFont typeface="Wingdings" pitchFamily="2" charset="2"/>
              <a:buChar char="q"/>
            </a:pPr>
            <a:r>
              <a:rPr lang="fr-CA" sz="3200" dirty="0"/>
              <a:t>2 à 3 réunions du comité en février/mars. </a:t>
            </a:r>
            <a:endParaRPr lang="fr-CA" sz="32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spcAft>
                <a:spcPts val="1800"/>
              </a:spcAft>
              <a:buFont typeface="Wingdings" pitchFamily="2" charset="2"/>
              <a:buChar char="Ø"/>
            </a:pPr>
            <a:r>
              <a:rPr lang="fr-CA" sz="3200" dirty="0"/>
              <a:t>Les résultats des travaux du comité seront rendus publics quand le conseil annoncera l’approche retenue pour les consultations</a:t>
            </a:r>
            <a:endParaRPr lang="fr-CA" sz="32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spcAft>
                <a:spcPts val="1800"/>
              </a:spcAft>
              <a:buFont typeface="Wingdings" pitchFamily="2" charset="2"/>
              <a:buChar char="Ø"/>
            </a:pPr>
            <a:endParaRPr lang="fr-C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5963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A7B975-22F5-13E4-F457-D6D90E04BF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BB79F95-888E-21F1-882A-315291E801D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1050008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 sz="3600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95C869C-6856-265E-D5D0-0E74D43C75A3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817217" y="2659720"/>
            <a:ext cx="10344912" cy="96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2800" b="0" i="0" u="none" strike="noStrike" kern="1200" cap="none" spc="0" normalizeH="0" baseline="0" noProof="0" dirty="0">
              <a:ln>
                <a:noFill/>
              </a:ln>
              <a:solidFill>
                <a:srgbClr val="1D3E5D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srgbClr val="1D3E5D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E1337A2-F92A-5CD0-327B-46B43AB9BF6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302833" y="2194977"/>
            <a:ext cx="1137367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6000" dirty="0"/>
              <a:t>QUESTIONS</a:t>
            </a:r>
          </a:p>
          <a:p>
            <a:pPr algn="ctr"/>
            <a:r>
              <a:rPr lang="fr-CA" sz="6000" dirty="0"/>
              <a:t>OU</a:t>
            </a:r>
          </a:p>
          <a:p>
            <a:pPr algn="ctr"/>
            <a:r>
              <a:rPr lang="fr-CA" sz="6000" dirty="0"/>
              <a:t>COMMENTAIRES?</a:t>
            </a:r>
          </a:p>
        </p:txBody>
      </p:sp>
    </p:spTree>
    <p:extLst>
      <p:ext uri="{BB962C8B-B14F-4D97-AF65-F5344CB8AC3E}">
        <p14:creationId xmlns:p14="http://schemas.microsoft.com/office/powerpoint/2010/main" val="42633633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E6B158-E6AF-58E6-E52D-C0927A631E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0D2568B5-96C6-65EB-056F-E9D2D9151B9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30682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0C37ADD-6E04-B087-395C-EA956770686D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52401" y="71341"/>
            <a:ext cx="11756570" cy="873443"/>
          </a:xfrm>
        </p:spPr>
        <p:txBody>
          <a:bodyPr>
            <a:normAutofit fontScale="90000"/>
          </a:bodyPr>
          <a:lstStyle/>
          <a:p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3.	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Entente de gestion du parc </a:t>
            </a:r>
            <a:r>
              <a:rPr lang="fr-CA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récréoforestier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avec 	Reliefs Mauriciens</a:t>
            </a:r>
            <a:endParaRPr lang="fr-C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4579B8EC-0563-433E-C7AA-383C1C097EB8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96562" y="985443"/>
            <a:ext cx="11612409" cy="5093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800"/>
              </a:spcAft>
              <a:buFont typeface="Wingdings" pitchFamily="2" charset="2"/>
              <a:buChar char="Ø"/>
            </a:pPr>
            <a:endParaRPr lang="fr-C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spcAft>
                <a:spcPts val="1800"/>
              </a:spcAft>
              <a:buFont typeface="Wingdings" pitchFamily="2" charset="2"/>
              <a:buChar char="Ø"/>
            </a:pPr>
            <a:r>
              <a:rPr lang="fr-C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 ministère des </a:t>
            </a:r>
            <a:r>
              <a:rPr lang="fr-CA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Ressouces</a:t>
            </a:r>
            <a:r>
              <a:rPr lang="fr-C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Naturelles et des Forêts (MRNF) a octroyé à la municipalité:</a:t>
            </a:r>
          </a:p>
          <a:p>
            <a:pPr marL="914400" lvl="1" indent="-457200">
              <a:spcAft>
                <a:spcPts val="600"/>
              </a:spcAft>
              <a:buFont typeface="+mj-lt"/>
              <a:buAutoNum type="alphaLcParenR"/>
            </a:pPr>
            <a:r>
              <a:rPr lang="fr-C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Une autorisation de construire, d’aménager, d’entretenir et d’exploiter des sentiers récréatifs dans le parc </a:t>
            </a:r>
            <a:r>
              <a:rPr lang="fr-CA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récréoforestier</a:t>
            </a:r>
            <a:r>
              <a:rPr lang="fr-C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914400" lvl="1" indent="-457200">
              <a:spcAft>
                <a:spcPts val="600"/>
              </a:spcAft>
              <a:buFont typeface="+mj-lt"/>
              <a:buAutoNum type="alphaLcParenR"/>
            </a:pPr>
            <a:r>
              <a:rPr lang="fr-C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 bail pour fin d’activité récréatives, sportives ou éducatives pour usage communautaire sans but lucratif pour l’aménagement d’un stationnement.</a:t>
            </a:r>
          </a:p>
          <a:p>
            <a:pPr marL="342900" lvl="1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fr-C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Reliefs Mauriciens détient un bail sur une surface de terrain comprenant l’amphithéâtre dont ils sont propriétaires.</a:t>
            </a:r>
          </a:p>
        </p:txBody>
      </p:sp>
    </p:spTree>
    <p:extLst>
      <p:ext uri="{BB962C8B-B14F-4D97-AF65-F5344CB8AC3E}">
        <p14:creationId xmlns:p14="http://schemas.microsoft.com/office/powerpoint/2010/main" val="39299799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E6BBDC-F057-8111-0C33-40800992DF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41405213-4840-4BD2-26D5-A9526640A42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30682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4E247FB-E77D-F83E-2157-DF9B26723728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52401" y="71341"/>
            <a:ext cx="11756570" cy="873443"/>
          </a:xfrm>
        </p:spPr>
        <p:txBody>
          <a:bodyPr>
            <a:normAutofit fontScale="90000"/>
          </a:bodyPr>
          <a:lstStyle/>
          <a:p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3.	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Entente de gestion du parc </a:t>
            </a:r>
            <a:r>
              <a:rPr lang="fr-CA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récréoforestier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avec 	Reliefs Mauriciens</a:t>
            </a:r>
            <a:endParaRPr lang="fr-C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21A459B6-DA79-0184-0133-1169BB46C00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96562" y="985443"/>
            <a:ext cx="11612409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endParaRPr lang="fr-C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1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fr-C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Sentier National Mauricie détient un bail pour le sentier national traversant l’ensemble des terres publiques de SMDP.</a:t>
            </a:r>
          </a:p>
          <a:p>
            <a:pPr marL="342900" lvl="1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fr-C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Vélos de Montagne Mauricie (VMM) détient une autorisation de construire, d’aménager, d’entretenir et d’exploiter des sentiers récréatifs (sud de la rivière Shawinigan).</a:t>
            </a:r>
          </a:p>
          <a:p>
            <a:pPr marL="342900" lvl="1" indent="-342900">
              <a:spcAft>
                <a:spcPts val="600"/>
              </a:spcAft>
              <a:buFont typeface="Wingdings" pitchFamily="2" charset="2"/>
              <a:buChar char="Ø"/>
            </a:pPr>
            <a:endParaRPr lang="fr-C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1" indent="-342900">
              <a:spcAft>
                <a:spcPts val="600"/>
              </a:spcAft>
              <a:buFont typeface="Wingdings" pitchFamily="2" charset="2"/>
              <a:buChar char="Ø"/>
            </a:pPr>
            <a:endParaRPr lang="fr-C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lvl="1" algn="ctr">
              <a:spcAft>
                <a:spcPts val="600"/>
              </a:spcAft>
            </a:pPr>
            <a:r>
              <a:rPr lang="fr-CA" sz="28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Les baux et autorisations détenus par Reliefs Mauriciens et la municipalité constituent ce qu’on appelle communément le parc </a:t>
            </a:r>
            <a:r>
              <a:rPr lang="fr-CA" sz="2800" b="1" dirty="0" err="1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récréoforestier</a:t>
            </a:r>
            <a:r>
              <a:rPr lang="fr-CA" sz="28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7251237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724FC7-FC02-2BB0-08E2-A952A91942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42E7ECEF-CCB7-9E24-EDE0-BA4854ED414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30682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7E5C348-96A2-1B62-1CAF-811AC58BDFF8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52401" y="71341"/>
            <a:ext cx="11756570" cy="873443"/>
          </a:xfrm>
        </p:spPr>
        <p:txBody>
          <a:bodyPr>
            <a:normAutofit fontScale="90000"/>
          </a:bodyPr>
          <a:lstStyle/>
          <a:p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3.	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Entente de gestion du parc </a:t>
            </a:r>
            <a:r>
              <a:rPr lang="fr-CA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récréoforestier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avec 	Reliefs Mauriciens</a:t>
            </a:r>
            <a:endParaRPr lang="fr-C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6B30D4C-3FF6-8EAE-00E7-FCC03F142A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1351" y="906454"/>
            <a:ext cx="7117492" cy="595154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8" name="Encre 7">
                <a:extLst>
                  <a:ext uri="{FF2B5EF4-FFF2-40B4-BE49-F238E27FC236}">
                    <a16:creationId xmlns:a16="http://schemas.microsoft.com/office/drawing/2014/main" id="{E3AFDCBD-0D55-E280-628B-BF2043A77648}"/>
                  </a:ext>
                </a:extLst>
              </p14:cNvPr>
              <p14:cNvContentPartPr/>
              <p14:nvPr/>
            </p14:nvContentPartPr>
            <p14:xfrm>
              <a:off x="6027749" y="4945771"/>
              <a:ext cx="360" cy="360"/>
            </p14:xfrm>
          </p:contentPart>
        </mc:Choice>
        <mc:Fallback xmlns="">
          <p:pic>
            <p:nvPicPr>
              <p:cNvPr id="8" name="Encre 7">
                <a:extLst>
                  <a:ext uri="{FF2B5EF4-FFF2-40B4-BE49-F238E27FC236}">
                    <a16:creationId xmlns:a16="http://schemas.microsoft.com/office/drawing/2014/main" id="{E3AFDCBD-0D55-E280-628B-BF2043A7764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991749" y="4873771"/>
                <a:ext cx="72000" cy="14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Encre 8">
                <a:extLst>
                  <a:ext uri="{FF2B5EF4-FFF2-40B4-BE49-F238E27FC236}">
                    <a16:creationId xmlns:a16="http://schemas.microsoft.com/office/drawing/2014/main" id="{A76CD7DB-6370-4ECB-3B76-2C2D655FBD52}"/>
                  </a:ext>
                </a:extLst>
              </p14:cNvPr>
              <p14:cNvContentPartPr/>
              <p14:nvPr/>
            </p14:nvContentPartPr>
            <p14:xfrm>
              <a:off x="5802029" y="4771171"/>
              <a:ext cx="995040" cy="747720"/>
            </p14:xfrm>
          </p:contentPart>
        </mc:Choice>
        <mc:Fallback xmlns="">
          <p:pic>
            <p:nvPicPr>
              <p:cNvPr id="9" name="Encre 8">
                <a:extLst>
                  <a:ext uri="{FF2B5EF4-FFF2-40B4-BE49-F238E27FC236}">
                    <a16:creationId xmlns:a16="http://schemas.microsoft.com/office/drawing/2014/main" id="{A76CD7DB-6370-4ECB-3B76-2C2D655FBD52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766389" y="4699531"/>
                <a:ext cx="1066680" cy="891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348665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2B37CC-4693-6821-5088-9AC2C398F4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887AC50E-6DE7-A5C8-969C-85CF3BF6271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30682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BCC3C00D-945F-2FF3-9ADF-C2FEEBC06816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52401" y="71341"/>
            <a:ext cx="11756570" cy="873443"/>
          </a:xfrm>
        </p:spPr>
        <p:txBody>
          <a:bodyPr>
            <a:normAutofit fontScale="90000"/>
          </a:bodyPr>
          <a:lstStyle/>
          <a:p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3.	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Entente de gestion du parc </a:t>
            </a:r>
            <a:r>
              <a:rPr lang="fr-CA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récréoforestier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avec 	Reliefs Mauriciens</a:t>
            </a:r>
            <a:endParaRPr lang="fr-C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5D5018E7-593C-277E-3F02-7E20E2F32984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24481" y="985443"/>
            <a:ext cx="11612409" cy="53707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fr-CA" sz="3200" dirty="0">
                <a:ea typeface="Calibri" panose="020F0502020204030204" pitchFamily="34" charset="0"/>
                <a:cs typeface="Calibri" panose="020F0502020204030204" pitchFamily="34" charset="0"/>
              </a:rPr>
              <a:t>En juin 2024, le précédant conseil, par résolution, a </a:t>
            </a:r>
            <a:r>
              <a:rPr lang="fr-CA" sz="3200" dirty="0"/>
              <a:t>délégué la gestion du parc </a:t>
            </a:r>
            <a:r>
              <a:rPr lang="fr-CA" sz="3200" dirty="0" err="1"/>
              <a:t>récréoforestier</a:t>
            </a:r>
            <a:r>
              <a:rPr lang="fr-CA" sz="3200" dirty="0"/>
              <a:t> à l’organisme Reliefs mauriciens.</a:t>
            </a:r>
            <a:endParaRPr lang="fr-CA" sz="32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fr-CA" sz="3200" dirty="0">
                <a:ea typeface="Calibri" panose="020F0502020204030204" pitchFamily="34" charset="0"/>
                <a:cs typeface="Calibri" panose="020F0502020204030204" pitchFamily="34" charset="0"/>
              </a:rPr>
              <a:t>En octobre 2025, le précédent conseil a aussi concrétisé la délégation à Reliefs Mauriciens pour l’exploitation, la gestion, l’administration, l’entretien et la mise en valeur du parc par la signature d’une entente formelle.</a:t>
            </a:r>
          </a:p>
          <a:p>
            <a:pPr lvl="1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fr-CA" sz="3200" dirty="0">
                <a:ea typeface="Calibri" panose="020F0502020204030204" pitchFamily="34" charset="0"/>
                <a:cs typeface="Calibri" panose="020F0502020204030204" pitchFamily="34" charset="0"/>
              </a:rPr>
              <a:t>L’entente est valide pour un peu plus de 3 années, soit du 8 octobre 2025 au 31 décembre 2028.</a:t>
            </a:r>
          </a:p>
          <a:p>
            <a:pPr lvl="1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fr-CA" sz="3200" dirty="0">
                <a:ea typeface="Calibri" panose="020F0502020204030204" pitchFamily="34" charset="0"/>
                <a:cs typeface="Calibri" panose="020F0502020204030204" pitchFamily="34" charset="0"/>
              </a:rPr>
              <a:t>Les autorisations et le bail demeurent au nom de la municipalité.</a:t>
            </a:r>
          </a:p>
          <a:p>
            <a:pPr marL="342900" lvl="1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endParaRPr lang="fr-CA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6">
            <p14:nvContentPartPr>
              <p14:cNvPr id="4" name="Encre 3">
                <a:extLst>
                  <a:ext uri="{FF2B5EF4-FFF2-40B4-BE49-F238E27FC236}">
                    <a16:creationId xmlns:a16="http://schemas.microsoft.com/office/drawing/2014/main" id="{580EE83E-04D5-4622-01DD-02AC7629CD14}"/>
                  </a:ext>
                </a:extLst>
              </p14:cNvPr>
              <p14:cNvContentPartPr/>
              <p14:nvPr/>
            </p14:nvContentPartPr>
            <p14:xfrm>
              <a:off x="4048109" y="2823931"/>
              <a:ext cx="360" cy="360"/>
            </p14:xfrm>
          </p:contentPart>
        </mc:Choice>
        <mc:Fallback xmlns="">
          <p:pic>
            <p:nvPicPr>
              <p:cNvPr id="4" name="Encre 3">
                <a:extLst>
                  <a:ext uri="{FF2B5EF4-FFF2-40B4-BE49-F238E27FC236}">
                    <a16:creationId xmlns:a16="http://schemas.microsoft.com/office/drawing/2014/main" id="{580EE83E-04D5-4622-01DD-02AC7629CD14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039469" y="2769931"/>
                <a:ext cx="18000" cy="10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8">
            <p14:nvContentPartPr>
              <p14:cNvPr id="5" name="Encre 4">
                <a:extLst>
                  <a:ext uri="{FF2B5EF4-FFF2-40B4-BE49-F238E27FC236}">
                    <a16:creationId xmlns:a16="http://schemas.microsoft.com/office/drawing/2014/main" id="{C3C02B5A-DE4C-5AEF-6614-CE497D4F1FA8}"/>
                  </a:ext>
                </a:extLst>
              </p14:cNvPr>
              <p14:cNvContentPartPr/>
              <p14:nvPr/>
            </p14:nvContentPartPr>
            <p14:xfrm>
              <a:off x="4176269" y="3559411"/>
              <a:ext cx="360" cy="360"/>
            </p14:xfrm>
          </p:contentPart>
        </mc:Choice>
        <mc:Fallback xmlns="">
          <p:pic>
            <p:nvPicPr>
              <p:cNvPr id="5" name="Encre 4">
                <a:extLst>
                  <a:ext uri="{FF2B5EF4-FFF2-40B4-BE49-F238E27FC236}">
                    <a16:creationId xmlns:a16="http://schemas.microsoft.com/office/drawing/2014/main" id="{C3C02B5A-DE4C-5AEF-6614-CE497D4F1FA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167269" y="3505771"/>
                <a:ext cx="18000" cy="10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505962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32C70-6145-3910-E60C-27B409EDAF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1AE779F7-93F6-E66A-A306-24A648B9CB16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30682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61E14C6-D1B8-B440-6EFD-37AD2F1A731C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52401" y="71341"/>
            <a:ext cx="11756570" cy="873443"/>
          </a:xfrm>
        </p:spPr>
        <p:txBody>
          <a:bodyPr>
            <a:normAutofit fontScale="90000"/>
          </a:bodyPr>
          <a:lstStyle/>
          <a:p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3.	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Entente de gestion du parc </a:t>
            </a:r>
            <a:r>
              <a:rPr lang="fr-CA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récréoforestier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avec 	Reliefs Mauriciens</a:t>
            </a:r>
            <a:endParaRPr lang="fr-C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D7981A06-C00E-9F58-BEAC-2F052B25F99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24481" y="985443"/>
            <a:ext cx="11612409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fr-CA" sz="3200" dirty="0">
                <a:ea typeface="Calibri" panose="020F0502020204030204" pitchFamily="34" charset="0"/>
                <a:cs typeface="Calibri" panose="020F0502020204030204" pitchFamily="34" charset="0"/>
              </a:rPr>
              <a:t>De façon générale, les obligations de Reliefs Mauriciens consistent à organiser, opérer et poser tous les gestes requis pour l’exploitation et l’entretien du parc, y compris l’embauche et la gestion des ressources humaines et matérielles requises.</a:t>
            </a:r>
          </a:p>
          <a:p>
            <a:pPr lvl="1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fr-CA" sz="3200" dirty="0">
                <a:ea typeface="Calibri" panose="020F0502020204030204" pitchFamily="34" charset="0"/>
                <a:cs typeface="Calibri" panose="020F0502020204030204" pitchFamily="34" charset="0"/>
              </a:rPr>
              <a:t>Reliefs Mauriciens ne peut changer la vocation communautaire et sans but lucratif du parc </a:t>
            </a:r>
            <a:r>
              <a:rPr lang="fr-CA" sz="3200" dirty="0" err="1">
                <a:ea typeface="Calibri" panose="020F0502020204030204" pitchFamily="34" charset="0"/>
                <a:cs typeface="Calibri" panose="020F0502020204030204" pitchFamily="34" charset="0"/>
              </a:rPr>
              <a:t>récréoforestier</a:t>
            </a:r>
            <a:r>
              <a:rPr lang="fr-CA" sz="3200" dirty="0"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fr-CA" sz="3200" dirty="0">
                <a:ea typeface="Calibri" panose="020F0502020204030204" pitchFamily="34" charset="0"/>
                <a:cs typeface="Calibri" panose="020F0502020204030204" pitchFamily="34" charset="0"/>
              </a:rPr>
              <a:t>L’Entente est renouvelable automatiquement aux trois ans à moins que l’une des parties ne le souhaite pas.</a:t>
            </a:r>
          </a:p>
          <a:p>
            <a:pPr lvl="1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fr-CA" sz="3200" dirty="0">
                <a:ea typeface="Calibri" panose="020F0502020204030204" pitchFamily="34" charset="0"/>
                <a:cs typeface="Calibri" panose="020F0502020204030204" pitchFamily="34" charset="0"/>
              </a:rPr>
              <a:t>De part la signature de cette entente, Reliefs Mauriciens ne devient pas un organisme paramunicipal.</a:t>
            </a:r>
          </a:p>
          <a:p>
            <a:pPr marL="342900" lvl="1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endParaRPr lang="fr-C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1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endParaRPr lang="fr-CA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6869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A1A685-377F-C5A7-E296-AEDCB69E8F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4D606BCA-F9F7-722D-0D30-2846E33E894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30682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2370A63A-8A5A-B028-2D55-E88F282433D2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52401" y="71341"/>
            <a:ext cx="11756570" cy="873443"/>
          </a:xfrm>
        </p:spPr>
        <p:txBody>
          <a:bodyPr>
            <a:normAutofit fontScale="90000"/>
          </a:bodyPr>
          <a:lstStyle/>
          <a:p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3.	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Entente de gestion du parc </a:t>
            </a:r>
            <a:r>
              <a:rPr lang="fr-CA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récréoforestier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avec 	Reliefs Mauriciens</a:t>
            </a:r>
            <a:endParaRPr lang="fr-C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CDAB90B0-CD90-D5B9-CE34-920DEE4ADCB6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96562" y="985443"/>
            <a:ext cx="11612409" cy="6170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fr-CA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L’entente ne comprend pas </a:t>
            </a:r>
            <a:r>
              <a:rPr lang="fr-CA" sz="3000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explicitement</a:t>
            </a:r>
            <a:r>
              <a:rPr lang="fr-CA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d’obligation financière pour la municipalité.</a:t>
            </a:r>
          </a:p>
          <a:p>
            <a:pPr lvl="1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fr-CA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Toutefois, Reliefs Mauriciens peut résilier l’entente:</a:t>
            </a:r>
          </a:p>
          <a:p>
            <a:pPr lvl="3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</a:pPr>
            <a:r>
              <a:rPr lang="fr-CA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dans l’éventualité où ils présentent à la municipalité une demande d’aide financière annuelle; </a:t>
            </a:r>
          </a:p>
          <a:p>
            <a:pPr lvl="3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</a:pPr>
            <a:r>
              <a:rPr lang="fr-CA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que le conseil municipal décide de ne pas verser une telle aide; mais </a:t>
            </a:r>
          </a:p>
          <a:p>
            <a:pPr lvl="3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</a:pPr>
            <a:r>
              <a:rPr lang="fr-CA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seulement dans la mesure où Reliefs Mauriciens démontrent à la municipalité que le refus du conseil d’octroyer une telle aide financière a pour effet de l’empêcher de remplir ses obligations aux termes de l’entente (art. 17.5).</a:t>
            </a:r>
          </a:p>
          <a:p>
            <a:pPr lvl="1">
              <a:spcAft>
                <a:spcPts val="1800"/>
              </a:spcAft>
            </a:pPr>
            <a:endParaRPr lang="fr-CA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7671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D594FF-D513-005C-3C74-B533C2A85C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4C740622-BBBB-184B-8023-0078C923D23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30682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B4A0E728-3611-9906-B78C-438774C82A6B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52401" y="71341"/>
            <a:ext cx="11756570" cy="873443"/>
          </a:xfrm>
        </p:spPr>
        <p:txBody>
          <a:bodyPr>
            <a:normAutofit fontScale="90000"/>
          </a:bodyPr>
          <a:lstStyle/>
          <a:p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3.	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Entente de gestion du parc </a:t>
            </a:r>
            <a:r>
              <a:rPr lang="fr-CA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récréoforestier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avec 	Reliefs Mauriciens</a:t>
            </a:r>
            <a:endParaRPr lang="fr-C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6E423301-A10A-7C9A-AA9F-F5978ECA15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1351" y="906454"/>
            <a:ext cx="7117492" cy="595154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7" name="Encre 6">
                <a:extLst>
                  <a:ext uri="{FF2B5EF4-FFF2-40B4-BE49-F238E27FC236}">
                    <a16:creationId xmlns:a16="http://schemas.microsoft.com/office/drawing/2014/main" id="{344055C3-541E-090F-95A1-F16F52AE1DD6}"/>
                  </a:ext>
                </a:extLst>
              </p14:cNvPr>
              <p14:cNvContentPartPr/>
              <p14:nvPr/>
            </p14:nvContentPartPr>
            <p14:xfrm>
              <a:off x="5798789" y="4692331"/>
              <a:ext cx="1075680" cy="1230840"/>
            </p14:xfrm>
          </p:contentPart>
        </mc:Choice>
        <mc:Fallback xmlns="">
          <p:pic>
            <p:nvPicPr>
              <p:cNvPr id="7" name="Encre 6">
                <a:extLst>
                  <a:ext uri="{FF2B5EF4-FFF2-40B4-BE49-F238E27FC236}">
                    <a16:creationId xmlns:a16="http://schemas.microsoft.com/office/drawing/2014/main" id="{344055C3-541E-090F-95A1-F16F52AE1DD6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790149" y="4683331"/>
                <a:ext cx="1093320" cy="1248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Encre 8">
                <a:extLst>
                  <a:ext uri="{FF2B5EF4-FFF2-40B4-BE49-F238E27FC236}">
                    <a16:creationId xmlns:a16="http://schemas.microsoft.com/office/drawing/2014/main" id="{40F677B7-71FD-FAF7-E168-2905954D601C}"/>
                  </a:ext>
                </a:extLst>
              </p14:cNvPr>
              <p14:cNvContentPartPr/>
              <p14:nvPr/>
            </p14:nvContentPartPr>
            <p14:xfrm>
              <a:off x="5859629" y="4776571"/>
              <a:ext cx="966240" cy="1165320"/>
            </p14:xfrm>
          </p:contentPart>
        </mc:Choice>
        <mc:Fallback xmlns="">
          <p:pic>
            <p:nvPicPr>
              <p:cNvPr id="9" name="Encre 8">
                <a:extLst>
                  <a:ext uri="{FF2B5EF4-FFF2-40B4-BE49-F238E27FC236}">
                    <a16:creationId xmlns:a16="http://schemas.microsoft.com/office/drawing/2014/main" id="{40F677B7-71FD-FAF7-E168-2905954D601C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823629" y="4704571"/>
                <a:ext cx="1037880" cy="1308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770220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7D1F49-DC86-9FFD-03FE-224E30FB88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FDEF9E04-A5A4-8F84-6338-A24F363C9DE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30682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81A43E95-9040-9F0E-B901-FF9189AA35F7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52401" y="71341"/>
            <a:ext cx="11756570" cy="873443"/>
          </a:xfrm>
        </p:spPr>
        <p:txBody>
          <a:bodyPr>
            <a:normAutofit fontScale="90000"/>
          </a:bodyPr>
          <a:lstStyle/>
          <a:p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3.	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Entente de gestion du parc </a:t>
            </a:r>
            <a:r>
              <a:rPr lang="fr-CA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récréoforestier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avec 	Reliefs Mauriciens</a:t>
            </a:r>
            <a:endParaRPr lang="fr-C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D393BBF2-9462-8CCF-0EED-3CDBD1CD0DB2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96562" y="985443"/>
            <a:ext cx="11612409" cy="570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>
              <a:spcBef>
                <a:spcPts val="600"/>
              </a:spcBef>
              <a:spcAft>
                <a:spcPts val="600"/>
              </a:spcAft>
            </a:pPr>
            <a:r>
              <a:rPr lang="fr-CA" sz="3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État de situation des projets de Reliefs Mauriciens</a:t>
            </a:r>
          </a:p>
          <a:p>
            <a:pPr lvl="1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fr-C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Reliefs Mauriciens a retiré ses demandes de baux pour des installations dispersées sur l’ensemble des terres publiques de SMDP (127 km carrés de superficie) parce que le projet n’était pas économiquement rentable.</a:t>
            </a:r>
          </a:p>
          <a:p>
            <a:pPr lvl="1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fr-C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 octobre 2025, Reliefs Mauriciens a déposé une demande d’aide financière à la municipalité pour la gestion du parc </a:t>
            </a:r>
            <a:r>
              <a:rPr lang="fr-CA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récréofestier</a:t>
            </a:r>
            <a:r>
              <a:rPr lang="fr-C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(environ 6 km carrés de superficie).</a:t>
            </a:r>
          </a:p>
          <a:p>
            <a:pPr lvl="1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fr-C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 novembre 2025, Reliefs Mauriciens a déposé des demandes de support financier à la MRC Maskinongé et Tourisme Québec pour l’aménagement et le développement du parc </a:t>
            </a:r>
            <a:r>
              <a:rPr lang="fr-CA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récréoforestier</a:t>
            </a:r>
            <a:r>
              <a:rPr lang="fr-C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et pour des installations sur terres privées.</a:t>
            </a:r>
          </a:p>
          <a:p>
            <a:pPr lvl="1">
              <a:spcAft>
                <a:spcPts val="1800"/>
              </a:spcAft>
            </a:pPr>
            <a:endParaRPr lang="fr-CA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76273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CE94B8-08AD-9C2E-57E1-DFACF466E0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7CE4A211-4079-6AC9-9A54-1873C6410E0E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30682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D6AE8C9-548C-9A16-22E8-F153F03E5492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52401" y="71341"/>
            <a:ext cx="11756570" cy="873443"/>
          </a:xfrm>
        </p:spPr>
        <p:txBody>
          <a:bodyPr>
            <a:normAutofit fontScale="90000"/>
          </a:bodyPr>
          <a:lstStyle/>
          <a:p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3.	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Entente de gestion du parc </a:t>
            </a:r>
            <a:r>
              <a:rPr lang="fr-CA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récréoforestier</a:t>
            </a:r>
            <a:r>
              <a:rPr lang="fr-C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avec 	Reliefs Mauriciens</a:t>
            </a:r>
            <a:endParaRPr lang="fr-C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71AFA8CE-295F-1C55-9949-B21765063494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96562" y="985443"/>
            <a:ext cx="11612409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>
              <a:spcBef>
                <a:spcPts val="600"/>
              </a:spcBef>
              <a:spcAft>
                <a:spcPts val="600"/>
              </a:spcAft>
            </a:pPr>
            <a:r>
              <a:rPr lang="fr-CA" sz="3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État de situation des projets de Reliefs Mauriciens (suite)</a:t>
            </a:r>
          </a:p>
          <a:p>
            <a:pPr lvl="1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fr-C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Dans ce nouveau projet, aucune installation sur terres publiques et visant le développement n’est proposée en dehors des limites du parc </a:t>
            </a:r>
            <a:r>
              <a:rPr lang="fr-CA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récréofestier</a:t>
            </a:r>
            <a:r>
              <a:rPr lang="fr-C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(environ 6 km carrés).</a:t>
            </a:r>
          </a:p>
          <a:p>
            <a:pPr lvl="1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fr-C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Ces demandes sont toujours à l’étude par la Municipalité, la MRC et Tourisme Québec.</a:t>
            </a:r>
          </a:p>
          <a:p>
            <a:pPr lvl="1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fr-C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 projet de réserve de biodiversité sur les terres publiques de SMDP est toujours à l’étude par le  ministère de l’Environnement, de la Lutte contre les Changements Climatiques et de la Faune (MELCCF).</a:t>
            </a:r>
          </a:p>
          <a:p>
            <a:pPr lvl="1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fr-C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 projet de réserve de biodiversité sur terres publiques de SMDP est supporté par le conseil municipal actuel.</a:t>
            </a:r>
          </a:p>
          <a:p>
            <a:pPr lvl="1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endParaRPr lang="fr-C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>
              <a:spcAft>
                <a:spcPts val="1800"/>
              </a:spcAft>
            </a:pPr>
            <a:endParaRPr lang="fr-CA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02575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1050008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 sz="3600" dirty="0"/>
          </a:p>
        </p:txBody>
      </p:sp>
      <p:sp>
        <p:nvSpPr>
          <p:cNvPr id="7" name="ZoneTexte 6"/>
          <p:cNvSpPr txBox="1"/>
          <p:nvPr>
            <p:custDataLst>
              <p:tags r:id="rId2"/>
            </p:custDataLst>
          </p:nvPr>
        </p:nvSpPr>
        <p:spPr>
          <a:xfrm>
            <a:off x="817217" y="2659720"/>
            <a:ext cx="10344912" cy="96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2800" b="0" i="0" u="none" strike="noStrike" kern="1200" cap="none" spc="0" normalizeH="0" baseline="0" noProof="0" dirty="0">
              <a:ln>
                <a:noFill/>
              </a:ln>
              <a:solidFill>
                <a:srgbClr val="1D3E5D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srgbClr val="1D3E5D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F2C36CE-1449-806B-9961-E66274EB89D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302833" y="2194977"/>
            <a:ext cx="1137367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6000" dirty="0"/>
              <a:t>QUESTIONS</a:t>
            </a:r>
          </a:p>
          <a:p>
            <a:pPr algn="ctr"/>
            <a:r>
              <a:rPr lang="fr-CA" sz="6000" dirty="0"/>
              <a:t>OU</a:t>
            </a:r>
          </a:p>
          <a:p>
            <a:pPr algn="ctr"/>
            <a:r>
              <a:rPr lang="fr-CA" sz="6000" dirty="0"/>
              <a:t>COMMENTAIRES?</a:t>
            </a:r>
          </a:p>
        </p:txBody>
      </p:sp>
    </p:spTree>
    <p:extLst>
      <p:ext uri="{BB962C8B-B14F-4D97-AF65-F5344CB8AC3E}">
        <p14:creationId xmlns:p14="http://schemas.microsoft.com/office/powerpoint/2010/main" val="425332845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17049</TotalTime>
  <Words>1318</Words>
  <Application>Microsoft Macintosh PowerPoint</Application>
  <PresentationFormat>Grand écran</PresentationFormat>
  <Paragraphs>119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6" baseType="lpstr">
      <vt:lpstr>Arial</vt:lpstr>
      <vt:lpstr>Bookman Old Style</vt:lpstr>
      <vt:lpstr>Calibri</vt:lpstr>
      <vt:lpstr>Calibri Light</vt:lpstr>
      <vt:lpstr>Century Gothic</vt:lpstr>
      <vt:lpstr>Wingdings</vt:lpstr>
      <vt:lpstr>Thème Office</vt:lpstr>
      <vt:lpstr>       Séance publique  Mot du Maire </vt:lpstr>
      <vt:lpstr>MOT DU MAIRE</vt:lpstr>
      <vt:lpstr>1.  Consultations de la municipalité en 2026</vt:lpstr>
      <vt:lpstr>1.  Consultations de la municipalité en 2026</vt:lpstr>
      <vt:lpstr>2.  Création d’un groupe de travail pour établir l’approche des consultations à venir</vt:lpstr>
      <vt:lpstr>2.  Création d’un groupe de travail pour établir l’approche des consultations à venir</vt:lpstr>
      <vt:lpstr>2.  Création d’un groupe de travail pour établir l’approche des consultations à venir</vt:lpstr>
      <vt:lpstr>2.  Création d’un groupe de travail pour établir l’approche des consultations à venir</vt:lpstr>
      <vt:lpstr>Présentation PowerPoint</vt:lpstr>
      <vt:lpstr>3. Entente de gestion du parc récréoforestier avec  Reliefs Mauriciens</vt:lpstr>
      <vt:lpstr>3. Entente de gestion du parc récréoforestier avec  Reliefs Mauriciens</vt:lpstr>
      <vt:lpstr>3. Entente de gestion du parc récréoforestier avec  Reliefs Mauriciens</vt:lpstr>
      <vt:lpstr>3. Entente de gestion du parc récréoforestier avec  Reliefs Mauriciens</vt:lpstr>
      <vt:lpstr>3. Entente de gestion du parc récréoforestier avec  Reliefs Mauriciens</vt:lpstr>
      <vt:lpstr>3. Entente de gestion du parc récréoforestier avec  Reliefs Mauriciens</vt:lpstr>
      <vt:lpstr>3. Entente de gestion du parc récréoforestier avec  Reliefs Mauriciens</vt:lpstr>
      <vt:lpstr>3. Entente de gestion du parc récréoforestier avec  Reliefs Mauriciens</vt:lpstr>
      <vt:lpstr>3. Entente de gestion du parc récréoforestier avec  Reliefs Mauriciens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Patricia Cormier</dc:creator>
  <cp:lastModifiedBy>Eric Gilbert</cp:lastModifiedBy>
  <cp:revision>252</cp:revision>
  <cp:lastPrinted>2026-01-19T22:09:20Z</cp:lastPrinted>
  <dcterms:created xsi:type="dcterms:W3CDTF">2020-01-31T16:09:23Z</dcterms:created>
  <dcterms:modified xsi:type="dcterms:W3CDTF">2026-01-28T14:30:22Z</dcterms:modified>
</cp:coreProperties>
</file>