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7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0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90" r:id="rId3"/>
    <p:sldId id="298" r:id="rId4"/>
    <p:sldId id="299" r:id="rId5"/>
    <p:sldId id="300" r:id="rId6"/>
    <p:sldId id="295" r:id="rId7"/>
    <p:sldId id="292" r:id="rId8"/>
    <p:sldId id="296" r:id="rId9"/>
    <p:sldId id="293" r:id="rId10"/>
    <p:sldId id="297" r:id="rId11"/>
    <p:sldId id="287" r:id="rId12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FEC3796-D4AF-4735-9F5A-9C1F5EADDF27}">
          <p14:sldIdLst>
            <p14:sldId id="256"/>
          </p14:sldIdLst>
        </p14:section>
        <p14:section name="Section sans titre" id="{87B18E3F-1F8B-4683-B953-55559B6F1DB0}">
          <p14:sldIdLst>
            <p14:sldId id="290"/>
            <p14:sldId id="298"/>
            <p14:sldId id="299"/>
            <p14:sldId id="300"/>
            <p14:sldId id="295"/>
            <p14:sldId id="292"/>
            <p14:sldId id="296"/>
            <p14:sldId id="293"/>
            <p14:sldId id="297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060"/>
    <a:srgbClr val="1D3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666" autoAdjust="0"/>
    <p:restoredTop sz="94600"/>
  </p:normalViewPr>
  <p:slideViewPr>
    <p:cSldViewPr snapToGrid="0">
      <p:cViewPr varScale="1">
        <p:scale>
          <a:sx n="109" d="100"/>
          <a:sy n="109" d="100"/>
        </p:scale>
        <p:origin x="19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1081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38A09CD-E7B7-45E3-A1E3-8DAE4A929328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0407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205BDF5-1082-4AE8-88F2-384F7F53BE9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247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0784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8C1C-D804-9BF5-A75A-023D18D90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9B8C982-0C7A-21FC-0E09-FBF1BEE36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F0DD648-C170-3048-DA83-D3D0BB6412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E679B5-27E1-9145-560A-86889613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80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872E4-3104-7F3E-1657-8538E63B1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72C69FD-BEF5-BF7D-A902-A3D50A5582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45EF334-DBC5-89E1-CFB2-2CAFD477F6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C3C51BF-F349-5D90-FB58-DFD337E491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9900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8E52C-081B-2F0A-2A85-49E569001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A99320C-636A-D011-8877-C24E80BB04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00C4E1F-8795-52FA-3EA7-CB3EFC9D1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250427-52A1-2FC8-F2D9-EA142FACA7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381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8C18C-DA41-9AAD-60B8-7F2D60CFA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9D6911A1-CB47-B844-2B1E-77640C74C7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598EB5E8-362F-E839-4211-BC080F23EA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BEC56E-A89B-A514-9758-A14B99F4B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8341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EA49E-3B2B-BE03-CEF6-D65B6A1DB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0A3BEC1-71BE-D3D7-1E58-29A2C216C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50FEF61-14DF-986A-9306-E32E8B5C33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8F40A2-4AE8-8FC7-58AF-62DA1B18BA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5136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6AABB-5753-20CE-329E-C45A2C40C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88AFF4A-75D7-B24A-A5D0-1FD5B238FD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5486533A-3C2A-00BF-9406-CE33B4F959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40B59E-8E79-3E94-ED04-D1983A11D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6807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82670-67EE-974D-B9FD-0980E9AD4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B39BEEF-7756-E223-16BD-8F4881B0C6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E8549E2-0958-E289-BD2C-8608037CA5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7E0E8A-949E-8E10-4F3D-5A7BA1D562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4632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DB8DD-E242-1DA9-DC5C-9806CE345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2DDDE03-E0F5-D54F-7827-D93CD4601C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3066713-C1B4-54FB-40D4-9FEEF5247E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CD604E-AA5A-C717-8391-018F83962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921748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822E7-2385-02D2-E9D8-EA6CC7ED3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6423426-7036-AFFA-BA25-5D5816E8DD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85CA7C5B-873C-F52D-E03A-5123355D5C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CE8C5A3-8AEC-D393-2B7B-F56519B638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45562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18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248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637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14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166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68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712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7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3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655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263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065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18774-6011-4FA3-B96A-32835E2ADF69}" type="datetimeFigureOut">
              <a:rPr lang="fr-CA" smtClean="0"/>
              <a:t>2026-04-07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453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1.jp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1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riangle isocèle 29"/>
          <p:cNvSpPr/>
          <p:nvPr>
            <p:custDataLst>
              <p:tags r:id="rId1"/>
            </p:custDataLst>
          </p:nvPr>
        </p:nvSpPr>
        <p:spPr>
          <a:xfrm rot="10800000">
            <a:off x="-4291235" y="-1"/>
            <a:ext cx="8746959" cy="6857999"/>
          </a:xfrm>
          <a:prstGeom prst="triangle">
            <a:avLst>
              <a:gd name="adj" fmla="val 50797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>
              <a:blipFill dpi="0" rotWithShape="1"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655109" y="203200"/>
            <a:ext cx="8746960" cy="2664881"/>
          </a:xfrm>
        </p:spPr>
        <p:txBody>
          <a:bodyPr>
            <a:noAutofit/>
          </a:bodyPr>
          <a:lstStyle/>
          <a:p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Séance publique</a:t>
            </a: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 du Maire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DAD70-8309-4A0F-9DDC-E4319B56C669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97614" y="6092856"/>
            <a:ext cx="7690513" cy="656410"/>
          </a:xfrm>
        </p:spPr>
        <p:txBody>
          <a:bodyPr>
            <a:noAutofit/>
          </a:bodyPr>
          <a:lstStyle/>
          <a:p>
            <a:r>
              <a:rPr lang="fr-CA" sz="3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Municipalité de Saint-Mathieu-du-Parc</a:t>
            </a:r>
          </a:p>
        </p:txBody>
      </p:sp>
      <p:sp>
        <p:nvSpPr>
          <p:cNvPr id="8" name="Triangle isocèle 7"/>
          <p:cNvSpPr/>
          <p:nvPr>
            <p:custDataLst>
              <p:tags r:id="rId4"/>
            </p:custDataLst>
          </p:nvPr>
        </p:nvSpPr>
        <p:spPr>
          <a:xfrm>
            <a:off x="-92212" y="8128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0" name="Triangle isocèle 9"/>
          <p:cNvSpPr/>
          <p:nvPr>
            <p:custDataLst>
              <p:tags r:id="rId5"/>
            </p:custDataLst>
          </p:nvPr>
        </p:nvSpPr>
        <p:spPr>
          <a:xfrm>
            <a:off x="712121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1" name="Triangle isocèle 10"/>
          <p:cNvSpPr/>
          <p:nvPr>
            <p:custDataLst>
              <p:tags r:id="rId6"/>
            </p:custDataLst>
          </p:nvPr>
        </p:nvSpPr>
        <p:spPr>
          <a:xfrm>
            <a:off x="-896547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3" name="Triangle isocèle 12"/>
          <p:cNvSpPr/>
          <p:nvPr>
            <p:custDataLst>
              <p:tags r:id="rId7"/>
            </p:custDataLst>
          </p:nvPr>
        </p:nvSpPr>
        <p:spPr>
          <a:xfrm>
            <a:off x="712120" y="2044171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4" name="Triangle isocèle 13"/>
          <p:cNvSpPr/>
          <p:nvPr>
            <p:custDataLst>
              <p:tags r:id="rId8"/>
            </p:custDataLst>
          </p:nvPr>
        </p:nvSpPr>
        <p:spPr>
          <a:xfrm>
            <a:off x="-896548" y="2039408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967944" y="191108"/>
            <a:ext cx="6121291" cy="1525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CA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riangle isocèle 18"/>
          <p:cNvSpPr/>
          <p:nvPr>
            <p:custDataLst>
              <p:tags r:id="rId10"/>
            </p:custDataLst>
          </p:nvPr>
        </p:nvSpPr>
        <p:spPr>
          <a:xfrm>
            <a:off x="1516453" y="818885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0" name="Triangle isocèle 19"/>
          <p:cNvSpPr/>
          <p:nvPr>
            <p:custDataLst>
              <p:tags r:id="rId11"/>
            </p:custDataLst>
          </p:nvPr>
        </p:nvSpPr>
        <p:spPr>
          <a:xfrm>
            <a:off x="2320785" y="-400846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1" name="Triangle isocèle 20"/>
          <p:cNvSpPr/>
          <p:nvPr>
            <p:custDataLst>
              <p:tags r:id="rId12"/>
            </p:custDataLst>
          </p:nvPr>
        </p:nvSpPr>
        <p:spPr>
          <a:xfrm>
            <a:off x="-92215" y="327289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4" name="Triangle isocèle 23"/>
          <p:cNvSpPr/>
          <p:nvPr>
            <p:custDataLst>
              <p:tags r:id="rId13"/>
            </p:custDataLst>
          </p:nvPr>
        </p:nvSpPr>
        <p:spPr>
          <a:xfrm>
            <a:off x="-896549" y="449421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pic>
        <p:nvPicPr>
          <p:cNvPr id="32" name="Image 3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04" y="5262072"/>
            <a:ext cx="3741706" cy="18856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AFFEA-6D91-4A46-D6A8-6419215F3D5F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4342628" y="4138527"/>
            <a:ext cx="6787299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>
                <a:solidFill>
                  <a:schemeClr val="bg1"/>
                </a:solidFill>
              </a:rPr>
              <a:t>7 avril  2026 - 19H00</a:t>
            </a:r>
          </a:p>
        </p:txBody>
      </p:sp>
    </p:spTree>
    <p:extLst>
      <p:ext uri="{BB962C8B-B14F-4D97-AF65-F5344CB8AC3E}">
        <p14:creationId xmlns:p14="http://schemas.microsoft.com/office/powerpoint/2010/main" val="3619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20E38-B4B0-4B5E-83F6-AA3E6A6C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0EECDEC-5D67-D0D3-91B6-F6F1E84037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FEF669B-CE1C-D109-2E03-C1DD2C947A8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2F2C9D7-9FB4-3EF0-AABE-2F33A09D3E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A65FA6-0BA6-FA15-B27F-5E20185A2C64}"/>
              </a:ext>
            </a:extLst>
          </p:cNvPr>
          <p:cNvSpPr txBox="1"/>
          <p:nvPr/>
        </p:nvSpPr>
        <p:spPr>
          <a:xfrm>
            <a:off x="340474" y="873443"/>
            <a:ext cx="11658238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Gestion municipale</a:t>
            </a:r>
          </a:p>
          <a:p>
            <a:pPr marL="514350" indent="-514350">
              <a:buFont typeface="+mj-lt"/>
              <a:buAutoNum type="arabicPeriod"/>
            </a:pPr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Reconnaissance de l’apport à la communauté de madame Suzanne Guillemette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Soirée des Sommets Desjardins de la Chambre de Commerce de la MRC Maskinongé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Administration du programme « lavage d’embarcations »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dossier Reliefs Mauriciens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Consultation publique sur le projet de paysage humanisé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pour la digue du Lac Adem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endParaRPr lang="fr-C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endParaRPr lang="fr-C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FC794A-F264-D345-6969-61494BFFE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39D0FA6-7B71-04BD-9649-F8DA73434C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D31A976-6544-F7C0-06B3-A734957D8335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BFB3162-7AF1-32FA-C9CF-070882FE73E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E8FA388-DFCD-AC42-D341-438F3F88CD5B}"/>
              </a:ext>
            </a:extLst>
          </p:cNvPr>
          <p:cNvSpPr txBox="1"/>
          <p:nvPr/>
        </p:nvSpPr>
        <p:spPr>
          <a:xfrm>
            <a:off x="340474" y="873443"/>
            <a:ext cx="11658238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1" algn="ctr">
              <a:spcAft>
                <a:spcPts val="600"/>
              </a:spcAft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Reconnaissance de l’apport à la communauté de madame Suzanne Guillemette</a:t>
            </a:r>
          </a:p>
          <a:p>
            <a:pPr lvl="1">
              <a:spcAft>
                <a:spcPts val="600"/>
              </a:spcAft>
            </a:pPr>
            <a:endParaRPr lang="fr-FR" altLang="fr-FR" sz="24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r>
              <a:rPr lang="fr-FR" altLang="fr-FR" sz="24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25 mars 2026, à l’Assemblée nationale, Simon Allaire a eu l’honneur de faire une déclaration de député pour rendre hommage à Mme Suzanne Guillemette.</a:t>
            </a:r>
            <a:br>
              <a:rPr lang="fr-FR" altLang="fr-FR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altLang="fr-FR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24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 son engagement, sa vision et sa passion, Suzanne contribue à faire rayonner la culture dans Saint-Mathieu-du-Parc, mais aussi dans toute la Mauricie. Elle rassemble!</a:t>
            </a:r>
            <a:br>
              <a:rPr lang="fr-FR" altLang="fr-FR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altLang="fr-FR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2400" dirty="0">
                <a:latin typeface="Arial" panose="020B0604020202020204" pitchFamily="34" charset="0"/>
                <a:cs typeface="Arial" panose="020B0604020202020204" pitchFamily="34" charset="0"/>
              </a:rPr>
              <a:t>Au nom du conseil municipal, un grand </a:t>
            </a:r>
            <a:r>
              <a:rPr lang="fr-FR" altLang="fr-FR" sz="2400" dirty="0">
                <a:solidFill>
                  <a:srgbClr val="2121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merci, Mme Guillemette, pour votre apport exceptionnel et l’empreinte inspirante que vous laissez chez nous.</a:t>
            </a: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169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7E185-3824-3A86-FCAE-250AF8614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1749FE4-E855-B08B-03DD-DB1CCFF73B0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214B6D9-7ACB-10DC-5DC0-406E9A80702E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B9C6FBC3-9560-297D-C637-D0EFFEE4BB0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A1F5489-4BB0-7C9F-770A-6FD6EEEA7C15}"/>
              </a:ext>
            </a:extLst>
          </p:cNvPr>
          <p:cNvSpPr txBox="1"/>
          <p:nvPr/>
        </p:nvSpPr>
        <p:spPr>
          <a:xfrm>
            <a:off x="422535" y="944784"/>
            <a:ext cx="11658238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1" algn="ctr">
              <a:spcAft>
                <a:spcPts val="600"/>
              </a:spcAft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Soirée des Sommets Desjardins de la Chambre de Commerce et d’Industrie de la MRC Maskinongé (20 mars 2026)</a:t>
            </a:r>
          </a:p>
          <a:p>
            <a:pPr lvl="3"/>
            <a:endParaRPr lang="fr-FR" sz="2400" dirty="0">
              <a:solidFill>
                <a:srgbClr val="2121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3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Pratiques en ressources humaines performantes: </a:t>
            </a:r>
            <a:r>
              <a:rPr lang="fr-CA" sz="2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Pépinière du Parc</a:t>
            </a: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pour sa gestion exemplaire des ressources humaines.</a:t>
            </a:r>
          </a:p>
          <a:p>
            <a:pPr marL="360000" lvl="3" indent="-742950">
              <a:buFont typeface="Arial" panose="020B0604020202020204" pitchFamily="34" charset="0"/>
              <a:buChar char="•"/>
            </a:pPr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3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Personnalité d’affaires de l’année: </a:t>
            </a:r>
            <a:r>
              <a:rPr lang="fr-CA" sz="2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Évelyne Bellemare </a:t>
            </a: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(Pépinière du Parc) 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pour son engagement sans faille, son leadership inspirant et son implication très active dans la communauté.</a:t>
            </a:r>
          </a:p>
          <a:p>
            <a:pPr marL="2114550" lvl="3" indent="-742950">
              <a:buFont typeface="Arial" panose="020B0604020202020204" pitchFamily="34" charset="0"/>
              <a:buChar char="•"/>
            </a:pPr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288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85318-5365-5042-64CD-ECC8059DC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6033C60-3DDE-6EAE-2410-C4A7F6AFDB9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301AAC9-F633-91DE-7FA2-8B2D53DC33E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871D620-268F-E1D1-DF65-9FF3D4D7BF1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B6E146-ED38-1140-3BFD-379A824D5BE8}"/>
              </a:ext>
            </a:extLst>
          </p:cNvPr>
          <p:cNvSpPr txBox="1"/>
          <p:nvPr/>
        </p:nvSpPr>
        <p:spPr>
          <a:xfrm>
            <a:off x="340474" y="873443"/>
            <a:ext cx="11658238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Gestion municipale</a:t>
            </a:r>
          </a:p>
          <a:p>
            <a:pPr marL="514350" indent="-514350">
              <a:buFont typeface="+mj-lt"/>
              <a:buAutoNum type="arabicPeriod"/>
            </a:pPr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Reconnaissance de l’apport à la communauté de madame Suzanne Guillemette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Soirée des Sommets Desjardins de la Chambre de Commerce de la MRC Maskinongé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Administration du programme « lavage d’embarcation »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dossier Reliefs Mauriciens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Consultation publique sur le projet de paysage humanisé</a:t>
            </a:r>
          </a:p>
          <a:p>
            <a:pPr marL="971550" lvl="1" indent="-5143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pour le chemin du Lac Adem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endParaRPr lang="fr-C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endParaRPr lang="fr-C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923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0ED03-D432-3369-F4AA-1060D4DD9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23FA0AE-1C7A-0A47-B229-F289410B6EF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4C2E5E6-1A22-7F3F-A0E2-CF1DED075EB6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26DD6157-7C7C-9645-BA91-91F4405860D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0DD6029-A8DB-0057-683B-4F1974002899}"/>
              </a:ext>
            </a:extLst>
          </p:cNvPr>
          <p:cNvSpPr txBox="1"/>
          <p:nvPr/>
        </p:nvSpPr>
        <p:spPr>
          <a:xfrm>
            <a:off x="340474" y="885166"/>
            <a:ext cx="11658238" cy="7802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Aft>
                <a:spcPts val="600"/>
              </a:spcAft>
            </a:pPr>
            <a:r>
              <a:rPr lang="fr-C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Consultation publique sur le projet de paysage humanisé</a:t>
            </a: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Réunion dimanche 31 mai 2026 de 10:00 à 15:00</a:t>
            </a:r>
          </a:p>
          <a:p>
            <a:pPr lvl="0" fontAlgn="base"/>
            <a:endParaRPr lang="fr-CA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fr-CA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Avant la tenue de la réunion publique</a:t>
            </a:r>
            <a:r>
              <a:rPr lang="fr-CA" sz="28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fr-CA" sz="28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 synthèse 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décrivant de façon neutre le projet de paysage humanisé et approuvé par le conseil sera distribué 1 mois avant la rencontre.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Ce document fera aussi l’objet d’une présentation vulgarisée.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Dépôt de </a:t>
            </a:r>
            <a:r>
              <a:rPr lang="fr-CA" sz="28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mémoires écrits  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au plus tard le 24 mai prochain.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Inscription au préalable</a:t>
            </a: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2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7E5BD-F55F-B442-C5B1-48BDD975D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DDF4780-D8E3-DF33-FE72-4F96ED0C9D0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A248A8D-C98B-160F-9561-ED302F991912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8CFD622-496A-42F5-0EC5-7883D7A4F04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2EA9B38-B8BA-0C62-FC86-A7136C6E12C1}"/>
              </a:ext>
            </a:extLst>
          </p:cNvPr>
          <p:cNvSpPr txBox="1"/>
          <p:nvPr/>
        </p:nvSpPr>
        <p:spPr>
          <a:xfrm>
            <a:off x="340474" y="873443"/>
            <a:ext cx="1165823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fr-C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Pendant la réunion publique</a:t>
            </a:r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Admission et participation 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réservées aux résidents permanents ou saisonniers, aux propriétaires terriens, aux détenteurs d'un bail de villégiature ou d'abris sommaires sur terres publiques du territoire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Représentants du ministère du MELCCFP seront invités à assister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Diffusion en direct sur Internet dans la mesure où les coûts sont raisonnables. Dans tous les cas, enregistrement (audio et vidéo)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Document synthèse sera présenté sommairement en introduction.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Opportunité sera offerte aux individus ou organisations de </a:t>
            </a: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présenter mémoires écrits soumis 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Objectif primordial de permettre aux participants et participantes de poser des questions ou de commenter les sujets discutés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, notamment les avantages et inconvénients du projet. </a:t>
            </a:r>
          </a:p>
        </p:txBody>
      </p:sp>
    </p:spTree>
    <p:extLst>
      <p:ext uri="{BB962C8B-B14F-4D97-AF65-F5344CB8AC3E}">
        <p14:creationId xmlns:p14="http://schemas.microsoft.com/office/powerpoint/2010/main" val="3671036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004D2-BD54-A378-FB7E-CAD4B566B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16B821D-4EB7-E203-C484-0633FA542BB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6D25010-FF88-BD50-D14E-D799DDD283F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4FE7C6C4-9C82-272C-690C-79C08E93164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B578CF0-F7CB-25A2-AE0F-B83689244076}"/>
              </a:ext>
            </a:extLst>
          </p:cNvPr>
          <p:cNvSpPr txBox="1"/>
          <p:nvPr/>
        </p:nvSpPr>
        <p:spPr>
          <a:xfrm>
            <a:off x="340474" y="873443"/>
            <a:ext cx="1165823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fr-C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Pendant la réunion publique</a:t>
            </a:r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fr-CA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Vote possible 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sur la poursuite ou pas du projet de paysage humanisé.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Vote considéré par le conseil comme </a:t>
            </a: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étant significatif, mais pas décisif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Les participants pourront aussi adresser leurs commentaires finaux par écrit sur place ou au plus tard 2 semaines après la réunion.</a:t>
            </a:r>
          </a:p>
          <a:p>
            <a:pPr lvl="0" fontAlgn="base">
              <a:spcBef>
                <a:spcPts val="600"/>
              </a:spcBef>
            </a:pPr>
            <a:endParaRPr lang="fr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fr-C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Après la tenue de la réunion publique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Enregistrement disponible sur toutes les plates-formes numériques.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Sondage pourrait être tenu 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pour obtenir un volume de réponses plus grand, au besoin.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Compte</a:t>
            </a:r>
            <a:r>
              <a:rPr lang="fr-CA" sz="2400" strike="sngStrike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rendu partagé avec tous les participants pour commentaires (idéalement 2 semaines après la réunion).</a:t>
            </a:r>
          </a:p>
          <a:p>
            <a:pPr marL="342900" lvl="0" indent="-34290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Compte-rendu final sera partagé publiquement sur toutes les plates-formes numériques (idéalement dans un délai maximal de 1 mois après la réunion).</a:t>
            </a:r>
          </a:p>
          <a:p>
            <a:pPr marL="285750" lvl="0" indent="-285750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C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473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34772-0BC0-FABC-ACA4-A741CBB09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ABE3C1D-C92E-5AFE-1B80-C05480B5568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E25C3D-572F-DA00-0596-1572405A7A91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C0CC0774-8CE0-DD5E-6350-EE5774990A2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390D5CE-0166-C0E5-6A41-8C4126198BE0}"/>
              </a:ext>
            </a:extLst>
          </p:cNvPr>
          <p:cNvSpPr txBox="1"/>
          <p:nvPr/>
        </p:nvSpPr>
        <p:spPr>
          <a:xfrm>
            <a:off x="340474" y="873443"/>
            <a:ext cx="116582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Aft>
                <a:spcPts val="600"/>
              </a:spcAft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pour le chemin du Lac Adem</a:t>
            </a:r>
          </a:p>
          <a:p>
            <a:pPr marL="0" lvl="2"/>
            <a:endParaRPr lang="fr-CA" sz="2800" dirty="0">
              <a:ln>
                <a:solidFill>
                  <a:schemeClr val="tx1"/>
                </a:solidFill>
              </a:ln>
              <a:latin typeface="Bookman Old Style" panose="02050604050505020204" pitchFamily="18" charset="0"/>
            </a:endParaRP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2013-16			Non paiement de taxes</a:t>
            </a: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2020				Chemin Lac Adem propriété de la municipalité</a:t>
            </a: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2021				« Découverte » de l’existence d’un barrage (réception 						des droits d’administration annuels)</a:t>
            </a: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2022				Mandat donné à une notaire pour </a:t>
            </a:r>
            <a:r>
              <a:rPr lang="fr-CA" sz="2800" dirty="0" err="1">
                <a:latin typeface="Arial" panose="020B0604020202020204" pitchFamily="34" charset="0"/>
                <a:cs typeface="Arial" panose="020B0604020202020204" pitchFamily="34" charset="0"/>
              </a:rPr>
              <a:t>rétrosession</a:t>
            </a: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2023				Abandon de la démarche légale</a:t>
            </a: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2024				Lettre de non-conformité du MELCCFP</a:t>
            </a:r>
          </a:p>
          <a:p>
            <a:pPr marL="4572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2025				Étude de capacité de rétention(rapport final décembre)</a:t>
            </a:r>
          </a:p>
        </p:txBody>
      </p:sp>
    </p:spTree>
    <p:extLst>
      <p:ext uri="{BB962C8B-B14F-4D97-AF65-F5344CB8AC3E}">
        <p14:creationId xmlns:p14="http://schemas.microsoft.com/office/powerpoint/2010/main" val="1640653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6E7D23-9BF9-A613-1F30-73578C1F42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BACB851C-C0B2-40EA-78FC-E124C707A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29BDE13-CDF2-F759-DDD8-BDD6D091AE2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843FED07-C2E0-CA48-A31D-26CDFB0F4D7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40A4183-992B-315C-89F7-449629B261DA}"/>
              </a:ext>
            </a:extLst>
          </p:cNvPr>
          <p:cNvSpPr txBox="1"/>
          <p:nvPr/>
        </p:nvSpPr>
        <p:spPr>
          <a:xfrm>
            <a:off x="340474" y="873443"/>
            <a:ext cx="11658238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Aft>
                <a:spcPts val="600"/>
              </a:spcAft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État de situation pour la digue du Lac Adem</a:t>
            </a:r>
          </a:p>
          <a:p>
            <a:pPr marL="457200" lvl="2" indent="-457200">
              <a:buFont typeface="Arial" panose="020B0604020202020204" pitchFamily="34" charset="0"/>
              <a:buChar char="•"/>
            </a:pPr>
            <a:endParaRPr lang="fr-CA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2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2026	Étude proposant des options octroyée en février 2026 (rapport 			final août)</a:t>
            </a:r>
            <a:endParaRPr lang="fr-CA" sz="2800" dirty="0">
              <a:ln>
                <a:solidFill>
                  <a:schemeClr val="tx1"/>
                </a:solidFill>
              </a:ln>
              <a:latin typeface="Bookman Old Style" panose="02050604050505020204" pitchFamily="18" charset="0"/>
            </a:endParaRPr>
          </a:p>
          <a:p>
            <a:pPr lvl="0"/>
            <a:endParaRPr lang="fr-CA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Réception de l’étude de sécurité sommaire préliminaire (mars 2026)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Cette étude sera soumise au MELCCFP pour approbation de la démarche- soumise aussi au PAFMAN volet 1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Les recommandations de travaux pour sécuriser le barrage seront effectués rapidement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Sur réception du rapport, le MELCCFP doit approuver le plan d’action (PAFMAN volet 2 et autorisation) et;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la Municipalité rencontrera les résidents pour les informés des étapes suivantes.</a:t>
            </a:r>
          </a:p>
          <a:p>
            <a:pPr marL="0" lvl="2" algn="ctr"/>
            <a:r>
              <a:rPr lang="fr-CA" sz="28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en continu avec la MELCCFP</a:t>
            </a:r>
          </a:p>
        </p:txBody>
      </p:sp>
    </p:spTree>
    <p:extLst>
      <p:ext uri="{BB962C8B-B14F-4D97-AF65-F5344CB8AC3E}">
        <p14:creationId xmlns:p14="http://schemas.microsoft.com/office/powerpoint/2010/main" val="25971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/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2C36CE-1449-806B-9961-E66274EB89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2194977"/>
            <a:ext cx="113736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</a:t>
            </a:r>
          </a:p>
          <a:p>
            <a:pPr algn="ctr"/>
            <a:r>
              <a:rPr lang="fr-CA" sz="6000" dirty="0"/>
              <a:t>OU</a:t>
            </a:r>
          </a:p>
          <a:p>
            <a:pPr algn="ctr"/>
            <a:r>
              <a:rPr lang="fr-CA" sz="6000" dirty="0"/>
              <a:t>COMMENTAIRES?</a:t>
            </a:r>
          </a:p>
        </p:txBody>
      </p:sp>
    </p:spTree>
    <p:extLst>
      <p:ext uri="{BB962C8B-B14F-4D97-AF65-F5344CB8AC3E}">
        <p14:creationId xmlns:p14="http://schemas.microsoft.com/office/powerpoint/2010/main" val="4253328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34761</TotalTime>
  <Words>854</Words>
  <Application>Microsoft Macintosh PowerPoint</Application>
  <PresentationFormat>Grand écran</PresentationFormat>
  <Paragraphs>116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Bookman Old Style</vt:lpstr>
      <vt:lpstr>Calibri</vt:lpstr>
      <vt:lpstr>Calibri Light</vt:lpstr>
      <vt:lpstr>Century Gothic</vt:lpstr>
      <vt:lpstr>Thème Office</vt:lpstr>
      <vt:lpstr>       Séance publique  Mot du Maire </vt:lpstr>
      <vt:lpstr>MOT DU MAIRE</vt:lpstr>
      <vt:lpstr>MOT DU MAIRE</vt:lpstr>
      <vt:lpstr>MOT DU MAIRE</vt:lpstr>
      <vt:lpstr>MOT DU MAIRE</vt:lpstr>
      <vt:lpstr>MOT DU MAIRE</vt:lpstr>
      <vt:lpstr>MOT DU MAIRE</vt:lpstr>
      <vt:lpstr>MOT DU MAIRE</vt:lpstr>
      <vt:lpstr>MOT DU MAIRE</vt:lpstr>
      <vt:lpstr>MOT DU MAIRE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Patricia Cormier</dc:creator>
  <cp:lastModifiedBy>Eric Gilbert</cp:lastModifiedBy>
  <cp:revision>301</cp:revision>
  <cp:lastPrinted>2026-02-02T20:31:38Z</cp:lastPrinted>
  <dcterms:created xsi:type="dcterms:W3CDTF">2020-01-31T16:09:23Z</dcterms:created>
  <dcterms:modified xsi:type="dcterms:W3CDTF">2026-04-08T11:43:48Z</dcterms:modified>
</cp:coreProperties>
</file>