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7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90" r:id="rId3"/>
    <p:sldId id="407" r:id="rId4"/>
    <p:sldId id="408" r:id="rId5"/>
    <p:sldId id="410" r:id="rId6"/>
    <p:sldId id="411" r:id="rId7"/>
    <p:sldId id="414" r:id="rId8"/>
    <p:sldId id="412" r:id="rId9"/>
    <p:sldId id="409" r:id="rId10"/>
    <p:sldId id="287" r:id="rId11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FEC3796-D4AF-4735-9F5A-9C1F5EADDF27}">
          <p14:sldIdLst>
            <p14:sldId id="256"/>
          </p14:sldIdLst>
        </p14:section>
        <p14:section name="Section sans titre" id="{87B18E3F-1F8B-4683-B953-55559B6F1DB0}">
          <p14:sldIdLst>
            <p14:sldId id="290"/>
            <p14:sldId id="407"/>
            <p14:sldId id="408"/>
            <p14:sldId id="410"/>
            <p14:sldId id="411"/>
            <p14:sldId id="414"/>
            <p14:sldId id="412"/>
            <p14:sldId id="409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060"/>
    <a:srgbClr val="1D3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130" autoAdjust="0"/>
    <p:restoredTop sz="94577"/>
  </p:normalViewPr>
  <p:slideViewPr>
    <p:cSldViewPr snapToGrid="0">
      <p:cViewPr varScale="1">
        <p:scale>
          <a:sx n="124" d="100"/>
          <a:sy n="124" d="100"/>
        </p:scale>
        <p:origin x="152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1081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38A09CD-E7B7-45E3-A1E3-8DAE4A929328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0407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205BDF5-1082-4AE8-88F2-384F7F53BE9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247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0784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8C1C-D804-9BF5-A75A-023D18D90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9B8C982-0C7A-21FC-0E09-FBF1BEE36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F0DD648-C170-3048-DA83-D3D0BB6412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E679B5-27E1-9145-560A-86889613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80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8C653-BE1E-AC31-FA17-22FF8324E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7854EA3-763C-5130-1170-0C7EA7C3AC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FDE8359-09CB-4FCE-B2BE-1E84D6C2DA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B8BFD82-A8AC-029F-BF0F-C7261725B6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44984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E585F-8597-B203-81F3-A9FC8AFE3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2689A9D-0E04-5B35-224D-7DD282ADA0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3C2055F-F423-3A32-F160-55EC59F2C0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312FAC6-BD99-9D23-8AD1-019295AFD6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28615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2893F-E682-82F1-3BDF-A0BED8EFB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BFCECB1-5B78-BADD-A054-332BD98D3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841F9F76-60D2-4865-4248-A2CC79008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8677BC-6B83-3B87-5250-619B7B5121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17614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B5FEE-7EFF-C4AD-4FC8-004EB5594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988EB06-62F3-BE0C-530C-919B282C6A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EB33931-72F5-574E-DF03-2AFEF8D03C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F5F7C6C-3AE2-9037-FEA8-A891061728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51792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F014-3B17-2044-7DD5-F21DDBA44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5ECCDAA9-1C3E-E972-C3C1-82AC00DDC5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C831992-933D-2A02-D2AF-6A63454E29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1EDF984-D45E-03BC-BB45-81EF7ACC5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3920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EB014-B904-E2F5-A643-7AF854D2A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1E9EBD3-4759-5063-1FF7-4E9993754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B7536E4-3F8C-30D1-9A6B-76B898F604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74ED6F-BCCB-8CB8-67EB-8EE1B57E1D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51068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69380-72CB-E406-1797-295CC158F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E1795BC-0E67-1FEC-CABE-838BD08F74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CBC4369-E968-9468-EF69-713A4DFFE9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8BCDE2-9A19-A12E-A2D7-89F9F33DF0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2363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18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248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637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14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166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68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712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7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3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655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263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065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18774-6011-4FA3-B96A-32835E2ADF69}" type="datetimeFigureOut">
              <a:rPr lang="fr-CA" smtClean="0"/>
              <a:t>2026-07-02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453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1.jp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1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riangle isocèle 29"/>
          <p:cNvSpPr/>
          <p:nvPr>
            <p:custDataLst>
              <p:tags r:id="rId1"/>
            </p:custDataLst>
          </p:nvPr>
        </p:nvSpPr>
        <p:spPr>
          <a:xfrm rot="10800000">
            <a:off x="-4291235" y="-1"/>
            <a:ext cx="8746959" cy="6857999"/>
          </a:xfrm>
          <a:prstGeom prst="triangle">
            <a:avLst>
              <a:gd name="adj" fmla="val 50797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>
              <a:blipFill dpi="0" rotWithShape="1"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655109" y="203200"/>
            <a:ext cx="8746960" cy="2664881"/>
          </a:xfrm>
        </p:spPr>
        <p:txBody>
          <a:bodyPr>
            <a:noAutofit/>
          </a:bodyPr>
          <a:lstStyle/>
          <a:p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Séance publique</a:t>
            </a: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 du Maire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DAD70-8309-4A0F-9DDC-E4319B56C669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97614" y="6092856"/>
            <a:ext cx="7690513" cy="656410"/>
          </a:xfrm>
        </p:spPr>
        <p:txBody>
          <a:bodyPr>
            <a:noAutofit/>
          </a:bodyPr>
          <a:lstStyle/>
          <a:p>
            <a:r>
              <a:rPr lang="fr-CA" sz="3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Municipalité de Saint-Mathieu-du-Parc</a:t>
            </a:r>
          </a:p>
        </p:txBody>
      </p:sp>
      <p:sp>
        <p:nvSpPr>
          <p:cNvPr id="8" name="Triangle isocèle 7"/>
          <p:cNvSpPr/>
          <p:nvPr>
            <p:custDataLst>
              <p:tags r:id="rId4"/>
            </p:custDataLst>
          </p:nvPr>
        </p:nvSpPr>
        <p:spPr>
          <a:xfrm>
            <a:off x="-92212" y="8128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0" name="Triangle isocèle 9"/>
          <p:cNvSpPr/>
          <p:nvPr>
            <p:custDataLst>
              <p:tags r:id="rId5"/>
            </p:custDataLst>
          </p:nvPr>
        </p:nvSpPr>
        <p:spPr>
          <a:xfrm>
            <a:off x="712121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1" name="Triangle isocèle 10"/>
          <p:cNvSpPr/>
          <p:nvPr>
            <p:custDataLst>
              <p:tags r:id="rId6"/>
            </p:custDataLst>
          </p:nvPr>
        </p:nvSpPr>
        <p:spPr>
          <a:xfrm>
            <a:off x="-896547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3" name="Triangle isocèle 12"/>
          <p:cNvSpPr/>
          <p:nvPr>
            <p:custDataLst>
              <p:tags r:id="rId7"/>
            </p:custDataLst>
          </p:nvPr>
        </p:nvSpPr>
        <p:spPr>
          <a:xfrm>
            <a:off x="712120" y="2044171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4" name="Triangle isocèle 13"/>
          <p:cNvSpPr/>
          <p:nvPr>
            <p:custDataLst>
              <p:tags r:id="rId8"/>
            </p:custDataLst>
          </p:nvPr>
        </p:nvSpPr>
        <p:spPr>
          <a:xfrm>
            <a:off x="-896548" y="2039408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967944" y="191108"/>
            <a:ext cx="6121291" cy="1525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CA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riangle isocèle 18"/>
          <p:cNvSpPr/>
          <p:nvPr>
            <p:custDataLst>
              <p:tags r:id="rId10"/>
            </p:custDataLst>
          </p:nvPr>
        </p:nvSpPr>
        <p:spPr>
          <a:xfrm>
            <a:off x="1516453" y="818885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0" name="Triangle isocèle 19"/>
          <p:cNvSpPr/>
          <p:nvPr>
            <p:custDataLst>
              <p:tags r:id="rId11"/>
            </p:custDataLst>
          </p:nvPr>
        </p:nvSpPr>
        <p:spPr>
          <a:xfrm>
            <a:off x="2320785" y="-400846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1" name="Triangle isocèle 20"/>
          <p:cNvSpPr/>
          <p:nvPr>
            <p:custDataLst>
              <p:tags r:id="rId12"/>
            </p:custDataLst>
          </p:nvPr>
        </p:nvSpPr>
        <p:spPr>
          <a:xfrm>
            <a:off x="-92215" y="327289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4" name="Triangle isocèle 23"/>
          <p:cNvSpPr/>
          <p:nvPr>
            <p:custDataLst>
              <p:tags r:id="rId13"/>
            </p:custDataLst>
          </p:nvPr>
        </p:nvSpPr>
        <p:spPr>
          <a:xfrm>
            <a:off x="-896549" y="449421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pic>
        <p:nvPicPr>
          <p:cNvPr id="32" name="Image 3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04" y="5262072"/>
            <a:ext cx="3741706" cy="18856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AFFEA-6D91-4A46-D6A8-6419215F3D5F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4342628" y="4138527"/>
            <a:ext cx="6787299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>
                <a:solidFill>
                  <a:schemeClr val="bg1"/>
                </a:solidFill>
              </a:rPr>
              <a:t>6 juillet  2026 - 19H00</a:t>
            </a:r>
          </a:p>
        </p:txBody>
      </p:sp>
    </p:spTree>
    <p:extLst>
      <p:ext uri="{BB962C8B-B14F-4D97-AF65-F5344CB8AC3E}">
        <p14:creationId xmlns:p14="http://schemas.microsoft.com/office/powerpoint/2010/main" val="3619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20E38-B4B0-4B5E-83F6-AA3E6A6C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0EECDEC-5D67-D0D3-91B6-F6F1E84037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FEF669B-CE1C-D109-2E03-C1DD2C947A8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2F2C9D7-9FB4-3EF0-AABE-2F33A09D3E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A65FA6-0BA6-FA15-B27F-5E20185A2C64}"/>
              </a:ext>
            </a:extLst>
          </p:cNvPr>
          <p:cNvSpPr txBox="1"/>
          <p:nvPr/>
        </p:nvSpPr>
        <p:spPr>
          <a:xfrm>
            <a:off x="340474" y="873443"/>
            <a:ext cx="11658238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fr-C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Gestion municipale</a:t>
            </a:r>
          </a:p>
          <a:p>
            <a:pPr marL="1200150" lvl="1" indent="-742950">
              <a:spcBef>
                <a:spcPts val="600"/>
              </a:spcBef>
              <a:buFont typeface="+mj-lt"/>
              <a:buAutoNum type="arabicPeriod"/>
            </a:pPr>
            <a:r>
              <a:rPr lang="fr-CA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Séance extraordinaire du conseil le 10 juin 2026</a:t>
            </a:r>
          </a:p>
          <a:p>
            <a:pPr marL="1200150" lvl="1" indent="-742950">
              <a:spcBef>
                <a:spcPts val="600"/>
              </a:spcBef>
              <a:buFont typeface="+mj-lt"/>
              <a:buAutoNum type="arabicPeriod"/>
            </a:pPr>
            <a:r>
              <a:rPr lang="fr-CA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Décision sur la poursuite de la démarche du projet de Paysage Humanisé</a:t>
            </a:r>
          </a:p>
          <a:p>
            <a:pPr marL="1200150" lvl="1" indent="-742950">
              <a:spcBef>
                <a:spcPts val="600"/>
              </a:spcBef>
              <a:buFont typeface="+mj-lt"/>
              <a:buAutoNum type="arabicPeriod"/>
            </a:pPr>
            <a:r>
              <a:rPr lang="fr-CA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la situation pour l’approvisionnement en eau dans le secteur de la montagne</a:t>
            </a: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6FA58-DC0F-E2D8-C6F4-E49F0E83F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86AFEA9-78CE-B629-3AD1-2E6605ED82C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C35BD63-8FB7-92CD-4EAF-C5B156D38EE6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7F1192A-935B-A2C4-4576-29226F3F2F0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BD09C6B-D36B-FA16-E2D8-A9B9EBC23279}"/>
              </a:ext>
            </a:extLst>
          </p:cNvPr>
          <p:cNvSpPr txBox="1"/>
          <p:nvPr/>
        </p:nvSpPr>
        <p:spPr>
          <a:xfrm>
            <a:off x="340474" y="873443"/>
            <a:ext cx="11658238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fr-C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Gestion municipale</a:t>
            </a:r>
          </a:p>
          <a:p>
            <a:pPr marL="1200150" lvl="1" indent="-742950">
              <a:spcBef>
                <a:spcPts val="600"/>
              </a:spcBef>
              <a:buFont typeface="+mj-lt"/>
              <a:buAutoNum type="arabicPeriod"/>
            </a:pPr>
            <a:r>
              <a:rPr lang="fr-C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Séance extraordinaire du conseil le 10 juin 2026</a:t>
            </a:r>
            <a:endParaRPr lang="fr-CA" sz="2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endParaRPr lang="fr-CA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Contrat avec la FQM pour avoir accès à leur banque de candidats et services contractuels</a:t>
            </a:r>
          </a:p>
          <a:p>
            <a:pPr marL="914400" lvl="1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Embauche d’un DG-Trésorier intérimaire: monsieur Pierre Beauséjour</a:t>
            </a:r>
          </a:p>
          <a:p>
            <a:pPr lvl="1">
              <a:spcBef>
                <a:spcPts val="600"/>
              </a:spcBef>
            </a:pPr>
            <a:endParaRPr lang="fr-CA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035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6ACF8-4D71-02B5-AE45-D9C20B3755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98D86683-39F7-B901-6BCA-49E1464C59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748C897-9E8C-470B-807A-29CB8C66829C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2C4DFC0-FDA7-7D5E-9CBC-68EF02D3298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D93C76E-FAAE-5C00-CF63-C5967C6BC969}"/>
              </a:ext>
            </a:extLst>
          </p:cNvPr>
          <p:cNvSpPr txBox="1"/>
          <p:nvPr/>
        </p:nvSpPr>
        <p:spPr>
          <a:xfrm>
            <a:off x="340474" y="873443"/>
            <a:ext cx="11658238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lvl="1" indent="-742950">
              <a:spcBef>
                <a:spcPts val="600"/>
              </a:spcBef>
              <a:buFont typeface="+mj-lt"/>
              <a:buAutoNum type="arabicPeriod" startAt="2"/>
            </a:pPr>
            <a:r>
              <a:rPr lang="fr-C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Décision sur la poursuite de la démarche du projet de Paysage Humanisé</a:t>
            </a:r>
          </a:p>
          <a:p>
            <a:r>
              <a:rPr lang="fr-CA" dirty="0"/>
              <a:t> 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fr-CA" sz="3600" dirty="0"/>
              <a:t>Le plan d’urbanisme de la municipalité a été modifié le 4 décembre 2023 pour y ajouter une démarche pour l’obtention du statut de « paysage humanisé » pour l’ensemble de son territoire;</a:t>
            </a:r>
          </a:p>
          <a:p>
            <a:pPr marL="457200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Le projet de paysage humanisé était proposé comme étant un outil adéquat pour protéger la biodiversité et de s’adapter aux changements climatiques;</a:t>
            </a:r>
          </a:p>
          <a:p>
            <a:r>
              <a:rPr lang="fr-CA" sz="2800" dirty="0"/>
              <a:t> 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412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9E95E-A5BE-3B09-5A01-B2F395C48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91AB47-0965-3145-0CE6-5419349E706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2BD4C59-972B-9A07-F3F1-585BCA9D337B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9E2759F-BBE5-A31F-73AA-D97814A93AB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EEBABC0-3AC7-3F02-0221-1D79E668CD4D}"/>
              </a:ext>
            </a:extLst>
          </p:cNvPr>
          <p:cNvSpPr txBox="1"/>
          <p:nvPr/>
        </p:nvSpPr>
        <p:spPr>
          <a:xfrm>
            <a:off x="340474" y="873443"/>
            <a:ext cx="11658238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 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fr-CA" sz="3600" dirty="0"/>
              <a:t>Le plan d’urbanisme modifié prévoit, entre autres, la tenue de consultations pour valider la volonté de la population quant à l’aboutissement de la démarche;</a:t>
            </a:r>
          </a:p>
          <a:p>
            <a:pPr marL="457200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Le conseil actuel avait pris l’engagement de tenir une consultation publique sur la poursuite ou non de la démarche;</a:t>
            </a:r>
          </a:p>
          <a:p>
            <a:pPr marL="457200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La tenue de cette consultation a fait l’objet de nombreuses communications préalables et de de nombreux rappels;</a:t>
            </a:r>
          </a:p>
          <a:p>
            <a:pPr marL="457200" indent="-4572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Des consultations ont été tenues les 30 et 31 mai 2026;</a:t>
            </a:r>
          </a:p>
          <a:p>
            <a:r>
              <a:rPr lang="fr-CA" dirty="0"/>
              <a:t> 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51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15DF1-C698-C63C-B0BD-0E8326CCE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3BE3040-5CE2-9830-ECFD-10F205B66EB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07DF079-15F6-27EB-155B-A168A6C45611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325C68E-E0F7-8E77-2B2D-55E58328437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102FCEF-D78C-AB7F-EB4C-49B12F73DF8D}"/>
              </a:ext>
            </a:extLst>
          </p:cNvPr>
          <p:cNvSpPr txBox="1"/>
          <p:nvPr/>
        </p:nvSpPr>
        <p:spPr>
          <a:xfrm>
            <a:off x="0" y="873443"/>
            <a:ext cx="121920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Lors de ces consultations, les </a:t>
            </a:r>
            <a:r>
              <a:rPr lang="fr-CA" sz="3600" dirty="0" err="1"/>
              <a:t>citoyen.nes</a:t>
            </a:r>
            <a:r>
              <a:rPr lang="fr-CA" sz="3600" dirty="0"/>
              <a:t> </a:t>
            </a:r>
            <a:r>
              <a:rPr lang="fr-CA" sz="3600" dirty="0" err="1"/>
              <a:t>présent.es</a:t>
            </a:r>
            <a:r>
              <a:rPr lang="fr-CA" sz="3600" dirty="0"/>
              <a:t> se sont </a:t>
            </a:r>
            <a:r>
              <a:rPr lang="fr-CA" sz="3600" dirty="0" err="1"/>
              <a:t>exprimé.e.s</a:t>
            </a:r>
            <a:r>
              <a:rPr lang="fr-CA" sz="3600" dirty="0"/>
              <a:t> dans une proportion de 66% contre la poursuite de la démarche;</a:t>
            </a:r>
          </a:p>
          <a:p>
            <a:pPr marL="571500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Le conseil ne croit pas que des consultations supplémentaires changeraient substantiellement ce résultat;</a:t>
            </a:r>
          </a:p>
          <a:p>
            <a:pPr marL="571500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La démarche a constitué un sujet de division importante au sein de la population </a:t>
            </a:r>
            <a:r>
              <a:rPr lang="fr-CA" sz="3600" dirty="0" err="1"/>
              <a:t>mathieusaintoise</a:t>
            </a:r>
            <a:r>
              <a:rPr lang="fr-CA" sz="3600" dirty="0"/>
              <a:t> au cours des dernières années et elle n’a pas provoqué le soutien nécessaire pour justifier sa poursuite, au vu de la mobilisation citoyenne que la démarche de consultation a suscitée;</a:t>
            </a:r>
          </a:p>
        </p:txBody>
      </p:sp>
    </p:spTree>
    <p:extLst>
      <p:ext uri="{BB962C8B-B14F-4D97-AF65-F5344CB8AC3E}">
        <p14:creationId xmlns:p14="http://schemas.microsoft.com/office/powerpoint/2010/main" val="222581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84A38-A3F4-7158-C299-A82057CC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B75936D-02AA-E6F7-0750-C0996AB286D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21F011A-8888-7555-113D-E10DA0E788D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1E98393-B4BD-0308-86AE-B3DD3FC8149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DE36963-434E-AD5C-A8F2-C548FCDC0832}"/>
              </a:ext>
            </a:extLst>
          </p:cNvPr>
          <p:cNvSpPr txBox="1"/>
          <p:nvPr/>
        </p:nvSpPr>
        <p:spPr>
          <a:xfrm>
            <a:off x="340474" y="873443"/>
            <a:ext cx="11658238" cy="626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La poursuite de la démarche, sur une période additionnelle de 3, 4 ou 5 années, ne permettrait en rien de diminuer ou d’apaiser la division observée au sein de la communauté </a:t>
            </a:r>
            <a:r>
              <a:rPr lang="fr-CA" sz="3600" dirty="0" err="1"/>
              <a:t>mathieusaintoise</a:t>
            </a:r>
            <a:endParaRPr lang="fr-CA" sz="3600" dirty="0"/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/>
              <a:t>Ou de rallier une majorité importante derrière ce projet;</a:t>
            </a: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Ø"/>
            </a:pPr>
            <a:endParaRPr lang="fr-CA" sz="3600" dirty="0"/>
          </a:p>
          <a:p>
            <a:pPr algn="ctr">
              <a:spcBef>
                <a:spcPts val="600"/>
              </a:spcBef>
            </a:pPr>
            <a:r>
              <a:rPr lang="fr-CA" sz="4400" b="1" dirty="0"/>
              <a:t>En conséquence</a:t>
            </a:r>
          </a:p>
          <a:p>
            <a:pPr algn="ctr">
              <a:spcBef>
                <a:spcPts val="600"/>
              </a:spcBef>
            </a:pPr>
            <a:r>
              <a:rPr lang="fr-CA" sz="4000" dirty="0"/>
              <a:t>la Municipalité met fin à la démarche d’obtention du statut de paysage humanisé.</a:t>
            </a: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Ø"/>
            </a:pP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1856838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6F547-FC62-C76F-54CB-6ECDAB11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6C3FB79-C691-FCCE-29CD-076306DE128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EE02CB5-8921-796E-8033-274191FC223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3E6D35A5-A512-5DF0-7FA6-96FB693EE84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FB530FC-DB32-B7D4-9464-88E78AA9E4C3}"/>
              </a:ext>
            </a:extLst>
          </p:cNvPr>
          <p:cNvSpPr txBox="1"/>
          <p:nvPr/>
        </p:nvSpPr>
        <p:spPr>
          <a:xfrm>
            <a:off x="340474" y="873443"/>
            <a:ext cx="11658238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endParaRPr lang="fr-CA" b="1" dirty="0"/>
          </a:p>
          <a:p>
            <a:pPr algn="ctr">
              <a:spcBef>
                <a:spcPts val="600"/>
              </a:spcBef>
            </a:pPr>
            <a:r>
              <a:rPr lang="fr-CA" sz="4400" b="1" dirty="0"/>
              <a:t>Ce qui implique</a:t>
            </a:r>
          </a:p>
          <a:p>
            <a:pPr marL="457200" indent="-457200">
              <a:spcBef>
                <a:spcPts val="600"/>
              </a:spcBef>
              <a:buFont typeface="Wingdings" pitchFamily="2" charset="2"/>
              <a:buChar char="Ø"/>
            </a:pPr>
            <a:endParaRPr lang="fr-CA" dirty="0"/>
          </a:p>
          <a:p>
            <a:pPr marL="742950" indent="-742950">
              <a:spcBef>
                <a:spcPts val="600"/>
              </a:spcBef>
              <a:buFont typeface="+mj-lt"/>
              <a:buAutoNum type="arabicPeriod"/>
            </a:pPr>
            <a:r>
              <a:rPr lang="fr-CA" sz="3600" dirty="0"/>
              <a:t>Que le processus de modification réglementaire du plan d’urbanisme débutera dans les meilleurs délais; et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endParaRPr lang="fr-CA" dirty="0"/>
          </a:p>
          <a:p>
            <a:pPr marL="742950" indent="-742950">
              <a:spcBef>
                <a:spcPts val="600"/>
              </a:spcBef>
              <a:buFont typeface="+mj-lt"/>
              <a:buAutoNum type="arabicPeriod"/>
            </a:pPr>
            <a:r>
              <a:rPr lang="fr-CA" sz="3600" dirty="0"/>
              <a:t>Qu’après des consultations réglementaires obligatoires, une nouvelle approche sera proposée pour atteindre l’objectif partagé par la population de protéger la biodiversité et de s’adapter aux changements climatiques. 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097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3C989-5DC6-DEFB-AD42-8220D6E81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469A7AF-6391-9022-16AC-8F8F69606C5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F295E53-3BAF-068E-70CF-9FA85CDA0D45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E51C260-E895-D4B8-E2AB-0284966B6A0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46B8D78-5611-3003-E1F5-68E6C1790915}"/>
              </a:ext>
            </a:extLst>
          </p:cNvPr>
          <p:cNvSpPr txBox="1"/>
          <p:nvPr/>
        </p:nvSpPr>
        <p:spPr>
          <a:xfrm>
            <a:off x="0" y="873443"/>
            <a:ext cx="12192000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lvl="1" indent="-742950">
              <a:spcBef>
                <a:spcPts val="600"/>
              </a:spcBef>
              <a:buFont typeface="+mj-lt"/>
              <a:buAutoNum type="arabicPeriod" startAt="3"/>
            </a:pPr>
            <a:r>
              <a:rPr lang="fr-C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la situation pour l’approvisionnement en eau dans le secteur de la montagne</a:t>
            </a:r>
          </a:p>
          <a:p>
            <a:pPr marL="1943100" lvl="3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Résultats de l’appel d’offre pour acheminer l’eau du puits #3 (en face de l’auberge) au puits #1 (haut de la montagne).</a:t>
            </a:r>
          </a:p>
          <a:p>
            <a:pPr marL="1943100" lvl="3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Analyse de nouveaux scénarios prometteurs: octroi de contrats</a:t>
            </a:r>
          </a:p>
          <a:p>
            <a:pPr marL="1943100" lvl="3" indent="-571500">
              <a:spcBef>
                <a:spcPts val="600"/>
              </a:spcBef>
              <a:buFont typeface="Wingdings" pitchFamily="2" charset="2"/>
              <a:buChar char="Ø"/>
            </a:pPr>
            <a:r>
              <a:rPr lang="fr-C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Échéanciers</a:t>
            </a: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6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/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2C36CE-1449-806B-9961-E66274EB89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2194977"/>
            <a:ext cx="113736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b="1" dirty="0"/>
              <a:t>QUESTIONS</a:t>
            </a:r>
          </a:p>
          <a:p>
            <a:pPr algn="ctr"/>
            <a:r>
              <a:rPr lang="fr-CA" sz="6000" b="1" dirty="0"/>
              <a:t>OU</a:t>
            </a:r>
          </a:p>
          <a:p>
            <a:pPr algn="ctr"/>
            <a:r>
              <a:rPr lang="fr-CA" sz="6000" b="1" dirty="0"/>
              <a:t>COMMENTAIRES?</a:t>
            </a:r>
          </a:p>
        </p:txBody>
      </p:sp>
    </p:spTree>
    <p:extLst>
      <p:ext uri="{BB962C8B-B14F-4D97-AF65-F5344CB8AC3E}">
        <p14:creationId xmlns:p14="http://schemas.microsoft.com/office/powerpoint/2010/main" val="4253328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48746</TotalTime>
  <Words>531</Words>
  <Application>Microsoft Macintosh PowerPoint</Application>
  <PresentationFormat>Grand écran</PresentationFormat>
  <Paragraphs>63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Arial</vt:lpstr>
      <vt:lpstr>Bookman Old Style</vt:lpstr>
      <vt:lpstr>Calibri</vt:lpstr>
      <vt:lpstr>Calibri Light</vt:lpstr>
      <vt:lpstr>Century Gothic</vt:lpstr>
      <vt:lpstr>Wingdings</vt:lpstr>
      <vt:lpstr>Thème Office</vt:lpstr>
      <vt:lpstr>       Séance publique  Mot du Maire </vt:lpstr>
      <vt:lpstr>MOT DU MAIRE</vt:lpstr>
      <vt:lpstr>MOT DU MAIRE</vt:lpstr>
      <vt:lpstr>MOT DU MAIRE</vt:lpstr>
      <vt:lpstr>MOT DU MAIRE</vt:lpstr>
      <vt:lpstr>MOT DU MAIRE</vt:lpstr>
      <vt:lpstr>MOT DU MAIRE</vt:lpstr>
      <vt:lpstr>MOT DU MAIRE</vt:lpstr>
      <vt:lpstr>MOT DU MAIRE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Patricia Cormier</dc:creator>
  <cp:lastModifiedBy>Eric Gilbert</cp:lastModifiedBy>
  <cp:revision>374</cp:revision>
  <cp:lastPrinted>2026-07-06T20:35:06Z</cp:lastPrinted>
  <dcterms:created xsi:type="dcterms:W3CDTF">2020-01-31T16:09:23Z</dcterms:created>
  <dcterms:modified xsi:type="dcterms:W3CDTF">2026-07-07T12:54:45Z</dcterms:modified>
</cp:coreProperties>
</file>