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2.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8" r:id="rId2"/>
    <p:sldId id="257" r:id="rId3"/>
    <p:sldId id="309" r:id="rId4"/>
    <p:sldId id="318" r:id="rId5"/>
    <p:sldId id="319" r:id="rId6"/>
    <p:sldId id="321" r:id="rId7"/>
    <p:sldId id="322" r:id="rId8"/>
    <p:sldId id="323" r:id="rId9"/>
    <p:sldId id="324" r:id="rId10"/>
    <p:sldId id="325" r:id="rId11"/>
    <p:sldId id="339" r:id="rId12"/>
    <p:sldId id="329" r:id="rId13"/>
    <p:sldId id="330" r:id="rId14"/>
    <p:sldId id="340" r:id="rId15"/>
    <p:sldId id="341" r:id="rId16"/>
    <p:sldId id="337" r:id="rId17"/>
    <p:sldId id="338" r:id="rId18"/>
    <p:sldId id="327" r:id="rId19"/>
    <p:sldId id="328" r:id="rId20"/>
    <p:sldId id="331" r:id="rId21"/>
    <p:sldId id="332" r:id="rId22"/>
    <p:sldId id="333" r:id="rId23"/>
    <p:sldId id="334" r:id="rId24"/>
    <p:sldId id="326" r:id="rId25"/>
    <p:sldId id="335"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3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8A4A6-A842-465A-ABE6-69A95B42B4EE}" type="datetimeFigureOut">
              <a:rPr lang="fr-CA" smtClean="0"/>
              <a:t>2023-10-24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A5A57-3537-4450-9977-B0F3185F3603}" type="slidenum">
              <a:rPr lang="fr-CA" smtClean="0"/>
              <a:t>‹N°›</a:t>
            </a:fld>
            <a:endParaRPr lang="fr-CA"/>
          </a:p>
        </p:txBody>
      </p:sp>
    </p:spTree>
    <p:extLst>
      <p:ext uri="{BB962C8B-B14F-4D97-AF65-F5344CB8AC3E}">
        <p14:creationId xmlns:p14="http://schemas.microsoft.com/office/powerpoint/2010/main" val="3086221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a:t>
            </a:fld>
            <a:endParaRPr lang="fr-CA" dirty="0"/>
          </a:p>
        </p:txBody>
      </p:sp>
    </p:spTree>
    <p:extLst>
      <p:ext uri="{BB962C8B-B14F-4D97-AF65-F5344CB8AC3E}">
        <p14:creationId xmlns:p14="http://schemas.microsoft.com/office/powerpoint/2010/main" val="163078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10</a:t>
            </a:fld>
            <a:endParaRPr lang="fr-CA"/>
          </a:p>
        </p:txBody>
      </p:sp>
    </p:spTree>
    <p:extLst>
      <p:ext uri="{BB962C8B-B14F-4D97-AF65-F5344CB8AC3E}">
        <p14:creationId xmlns:p14="http://schemas.microsoft.com/office/powerpoint/2010/main" val="327849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11</a:t>
            </a:fld>
            <a:endParaRPr lang="fr-CA"/>
          </a:p>
        </p:txBody>
      </p:sp>
    </p:spTree>
    <p:extLst>
      <p:ext uri="{BB962C8B-B14F-4D97-AF65-F5344CB8AC3E}">
        <p14:creationId xmlns:p14="http://schemas.microsoft.com/office/powerpoint/2010/main" val="237390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12</a:t>
            </a:fld>
            <a:endParaRPr lang="fr-CA"/>
          </a:p>
        </p:txBody>
      </p:sp>
    </p:spTree>
    <p:extLst>
      <p:ext uri="{BB962C8B-B14F-4D97-AF65-F5344CB8AC3E}">
        <p14:creationId xmlns:p14="http://schemas.microsoft.com/office/powerpoint/2010/main" val="217788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13</a:t>
            </a:fld>
            <a:endParaRPr lang="fr-CA"/>
          </a:p>
        </p:txBody>
      </p:sp>
    </p:spTree>
    <p:extLst>
      <p:ext uri="{BB962C8B-B14F-4D97-AF65-F5344CB8AC3E}">
        <p14:creationId xmlns:p14="http://schemas.microsoft.com/office/powerpoint/2010/main" val="2194829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14</a:t>
            </a:fld>
            <a:endParaRPr lang="fr-CA"/>
          </a:p>
        </p:txBody>
      </p:sp>
    </p:spTree>
    <p:extLst>
      <p:ext uri="{BB962C8B-B14F-4D97-AF65-F5344CB8AC3E}">
        <p14:creationId xmlns:p14="http://schemas.microsoft.com/office/powerpoint/2010/main" val="2137903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15</a:t>
            </a:fld>
            <a:endParaRPr lang="fr-CA"/>
          </a:p>
        </p:txBody>
      </p:sp>
    </p:spTree>
    <p:extLst>
      <p:ext uri="{BB962C8B-B14F-4D97-AF65-F5344CB8AC3E}">
        <p14:creationId xmlns:p14="http://schemas.microsoft.com/office/powerpoint/2010/main" val="2463934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16</a:t>
            </a:fld>
            <a:endParaRPr lang="fr-CA"/>
          </a:p>
        </p:txBody>
      </p:sp>
    </p:spTree>
    <p:extLst>
      <p:ext uri="{BB962C8B-B14F-4D97-AF65-F5344CB8AC3E}">
        <p14:creationId xmlns:p14="http://schemas.microsoft.com/office/powerpoint/2010/main" val="2200208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17</a:t>
            </a:fld>
            <a:endParaRPr lang="fr-CA"/>
          </a:p>
        </p:txBody>
      </p:sp>
    </p:spTree>
    <p:extLst>
      <p:ext uri="{BB962C8B-B14F-4D97-AF65-F5344CB8AC3E}">
        <p14:creationId xmlns:p14="http://schemas.microsoft.com/office/powerpoint/2010/main" val="3056926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18</a:t>
            </a:fld>
            <a:endParaRPr lang="fr-CA"/>
          </a:p>
        </p:txBody>
      </p:sp>
    </p:spTree>
    <p:extLst>
      <p:ext uri="{BB962C8B-B14F-4D97-AF65-F5344CB8AC3E}">
        <p14:creationId xmlns:p14="http://schemas.microsoft.com/office/powerpoint/2010/main" val="3396968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19</a:t>
            </a:fld>
            <a:endParaRPr lang="fr-CA"/>
          </a:p>
        </p:txBody>
      </p:sp>
    </p:spTree>
    <p:extLst>
      <p:ext uri="{BB962C8B-B14F-4D97-AF65-F5344CB8AC3E}">
        <p14:creationId xmlns:p14="http://schemas.microsoft.com/office/powerpoint/2010/main" val="409027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2</a:t>
            </a:fld>
            <a:endParaRPr lang="fr-CA"/>
          </a:p>
        </p:txBody>
      </p:sp>
    </p:spTree>
    <p:extLst>
      <p:ext uri="{BB962C8B-B14F-4D97-AF65-F5344CB8AC3E}">
        <p14:creationId xmlns:p14="http://schemas.microsoft.com/office/powerpoint/2010/main" val="48107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20</a:t>
            </a:fld>
            <a:endParaRPr lang="fr-CA"/>
          </a:p>
        </p:txBody>
      </p:sp>
    </p:spTree>
    <p:extLst>
      <p:ext uri="{BB962C8B-B14F-4D97-AF65-F5344CB8AC3E}">
        <p14:creationId xmlns:p14="http://schemas.microsoft.com/office/powerpoint/2010/main" val="2519561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21</a:t>
            </a:fld>
            <a:endParaRPr lang="fr-CA"/>
          </a:p>
        </p:txBody>
      </p:sp>
    </p:spTree>
    <p:extLst>
      <p:ext uri="{BB962C8B-B14F-4D97-AF65-F5344CB8AC3E}">
        <p14:creationId xmlns:p14="http://schemas.microsoft.com/office/powerpoint/2010/main" val="1485340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22</a:t>
            </a:fld>
            <a:endParaRPr lang="fr-CA"/>
          </a:p>
        </p:txBody>
      </p:sp>
    </p:spTree>
    <p:extLst>
      <p:ext uri="{BB962C8B-B14F-4D97-AF65-F5344CB8AC3E}">
        <p14:creationId xmlns:p14="http://schemas.microsoft.com/office/powerpoint/2010/main" val="3771282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23</a:t>
            </a:fld>
            <a:endParaRPr lang="fr-CA"/>
          </a:p>
        </p:txBody>
      </p:sp>
    </p:spTree>
    <p:extLst>
      <p:ext uri="{BB962C8B-B14F-4D97-AF65-F5344CB8AC3E}">
        <p14:creationId xmlns:p14="http://schemas.microsoft.com/office/powerpoint/2010/main" val="2926084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24</a:t>
            </a:fld>
            <a:endParaRPr lang="fr-CA"/>
          </a:p>
        </p:txBody>
      </p:sp>
    </p:spTree>
    <p:extLst>
      <p:ext uri="{BB962C8B-B14F-4D97-AF65-F5344CB8AC3E}">
        <p14:creationId xmlns:p14="http://schemas.microsoft.com/office/powerpoint/2010/main" val="717262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25</a:t>
            </a:fld>
            <a:endParaRPr lang="fr-CA"/>
          </a:p>
        </p:txBody>
      </p:sp>
    </p:spTree>
    <p:extLst>
      <p:ext uri="{BB962C8B-B14F-4D97-AF65-F5344CB8AC3E}">
        <p14:creationId xmlns:p14="http://schemas.microsoft.com/office/powerpoint/2010/main" val="152491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3</a:t>
            </a:fld>
            <a:endParaRPr lang="fr-CA"/>
          </a:p>
        </p:txBody>
      </p:sp>
    </p:spTree>
    <p:extLst>
      <p:ext uri="{BB962C8B-B14F-4D97-AF65-F5344CB8AC3E}">
        <p14:creationId xmlns:p14="http://schemas.microsoft.com/office/powerpoint/2010/main" val="46436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4</a:t>
            </a:fld>
            <a:endParaRPr lang="fr-CA"/>
          </a:p>
        </p:txBody>
      </p:sp>
    </p:spTree>
    <p:extLst>
      <p:ext uri="{BB962C8B-B14F-4D97-AF65-F5344CB8AC3E}">
        <p14:creationId xmlns:p14="http://schemas.microsoft.com/office/powerpoint/2010/main" val="111962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5</a:t>
            </a:fld>
            <a:endParaRPr lang="fr-CA"/>
          </a:p>
        </p:txBody>
      </p:sp>
    </p:spTree>
    <p:extLst>
      <p:ext uri="{BB962C8B-B14F-4D97-AF65-F5344CB8AC3E}">
        <p14:creationId xmlns:p14="http://schemas.microsoft.com/office/powerpoint/2010/main" val="366385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6</a:t>
            </a:fld>
            <a:endParaRPr lang="fr-CA"/>
          </a:p>
        </p:txBody>
      </p:sp>
    </p:spTree>
    <p:extLst>
      <p:ext uri="{BB962C8B-B14F-4D97-AF65-F5344CB8AC3E}">
        <p14:creationId xmlns:p14="http://schemas.microsoft.com/office/powerpoint/2010/main" val="329036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7</a:t>
            </a:fld>
            <a:endParaRPr lang="fr-CA"/>
          </a:p>
        </p:txBody>
      </p:sp>
    </p:spTree>
    <p:extLst>
      <p:ext uri="{BB962C8B-B14F-4D97-AF65-F5344CB8AC3E}">
        <p14:creationId xmlns:p14="http://schemas.microsoft.com/office/powerpoint/2010/main" val="45861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8</a:t>
            </a:fld>
            <a:endParaRPr lang="fr-CA"/>
          </a:p>
        </p:txBody>
      </p:sp>
    </p:spTree>
    <p:extLst>
      <p:ext uri="{BB962C8B-B14F-4D97-AF65-F5344CB8AC3E}">
        <p14:creationId xmlns:p14="http://schemas.microsoft.com/office/powerpoint/2010/main" val="291489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205BDF5-1082-4AE8-88F2-384F7F53BE99}" type="slidenum">
              <a:rPr lang="fr-CA" smtClean="0"/>
              <a:t>9</a:t>
            </a:fld>
            <a:endParaRPr lang="fr-CA"/>
          </a:p>
        </p:txBody>
      </p:sp>
    </p:spTree>
    <p:extLst>
      <p:ext uri="{BB962C8B-B14F-4D97-AF65-F5344CB8AC3E}">
        <p14:creationId xmlns:p14="http://schemas.microsoft.com/office/powerpoint/2010/main" val="160918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9373C4-6F66-950F-C8C8-A07F67DE496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F8A54725-1EED-191C-E96E-E36645358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AA2AE5B-08E7-86DB-8FC8-802F579FB0EC}"/>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5" name="Espace réservé du pied de page 4">
            <a:extLst>
              <a:ext uri="{FF2B5EF4-FFF2-40B4-BE49-F238E27FC236}">
                <a16:creationId xmlns:a16="http://schemas.microsoft.com/office/drawing/2014/main" id="{11020DB1-91B4-42E8-C92F-8A6E4B8488C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D0C06B4-B529-AC74-C04B-06DBA7D8BBF2}"/>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4210188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E702FE-A2D5-4C27-10E5-D4440BD48B0A}"/>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6545B7B1-2708-865A-0E03-D6AE16542B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2AB9C07-E701-157B-DA36-6527D1DA8AAD}"/>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5" name="Espace réservé du pied de page 4">
            <a:extLst>
              <a:ext uri="{FF2B5EF4-FFF2-40B4-BE49-F238E27FC236}">
                <a16:creationId xmlns:a16="http://schemas.microsoft.com/office/drawing/2014/main" id="{7DB62F4E-0A0A-C981-F5FD-069F1EC3461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4782E6B-0246-98E2-FF6B-E6B77388CE30}"/>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165841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3B0EE20-50F5-3742-B3FB-9B9545EF5250}"/>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E64F2A24-2846-7165-71A8-7BA748163A6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6C1D911-A13D-67D1-29B7-E134B7BC595D}"/>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5" name="Espace réservé du pied de page 4">
            <a:extLst>
              <a:ext uri="{FF2B5EF4-FFF2-40B4-BE49-F238E27FC236}">
                <a16:creationId xmlns:a16="http://schemas.microsoft.com/office/drawing/2014/main" id="{4A039B4B-44B8-E438-C907-DA1DD3B579C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56F0742-0FE8-08AB-9D1A-6E935C7121AD}"/>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470919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FA9E3-B8D1-C906-BCBB-E82EFD45BBC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2F1B3CF-CA8A-332F-1160-9E1D7F80479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5A8E26B-019D-C273-7888-A6AE105E5DCD}"/>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5" name="Espace réservé du pied de page 4">
            <a:extLst>
              <a:ext uri="{FF2B5EF4-FFF2-40B4-BE49-F238E27FC236}">
                <a16:creationId xmlns:a16="http://schemas.microsoft.com/office/drawing/2014/main" id="{5B925616-5C4D-4A6C-8B1F-D7C7BB7E442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A09D564-E63F-DBEC-944F-510EE5C96166}"/>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172385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FDA51F-DE12-37D6-6187-044D5F2B1EF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957FB1F3-6935-A08C-39A9-6B9E5501D8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7EE9949-5336-1AE4-2D86-386E0693C3CF}"/>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5" name="Espace réservé du pied de page 4">
            <a:extLst>
              <a:ext uri="{FF2B5EF4-FFF2-40B4-BE49-F238E27FC236}">
                <a16:creationId xmlns:a16="http://schemas.microsoft.com/office/drawing/2014/main" id="{0EA7FAA4-D68B-884B-127D-6D401A71936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95E5300-0E3C-3836-F31D-D5221195753B}"/>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333684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A07BD7-D266-FE78-4B44-46CAB19B8CBC}"/>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B67DE44-1B95-12F7-9939-F3C8BA4278B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5BDD4CB8-F391-9E69-E00B-86AABE45E1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C527B0A-9F19-605F-E276-BBED12E08AFC}"/>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6" name="Espace réservé du pied de page 5">
            <a:extLst>
              <a:ext uri="{FF2B5EF4-FFF2-40B4-BE49-F238E27FC236}">
                <a16:creationId xmlns:a16="http://schemas.microsoft.com/office/drawing/2014/main" id="{52C511DE-F84E-6668-5FF0-579FE592850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574D098-0DCF-D368-E227-3489395533DD}"/>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3079099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58502-374B-DD29-8A62-D3DCA20492CA}"/>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628D39D2-6CE1-81DB-35CC-34048C0DB3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DD1A66C-AB31-CD8E-C6BE-36D919D2F50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649B7806-2E9C-6057-9CFB-9FD43F469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8AE8F14-32D9-D564-9565-1D81A3D9B35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DE1B8DEE-AB66-C542-2783-5B696E269A1E}"/>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8" name="Espace réservé du pied de page 7">
            <a:extLst>
              <a:ext uri="{FF2B5EF4-FFF2-40B4-BE49-F238E27FC236}">
                <a16:creationId xmlns:a16="http://schemas.microsoft.com/office/drawing/2014/main" id="{7243869B-743F-F742-37C8-CD810B62AC16}"/>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9925F375-7CF0-466F-5A25-863AE023AD19}"/>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341029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BFC379-AF8E-3B22-1785-FA6F55C60971}"/>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47BCC92-D091-36CB-6642-2A2A7A227D3E}"/>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4" name="Espace réservé du pied de page 3">
            <a:extLst>
              <a:ext uri="{FF2B5EF4-FFF2-40B4-BE49-F238E27FC236}">
                <a16:creationId xmlns:a16="http://schemas.microsoft.com/office/drawing/2014/main" id="{FCA70C9A-3977-06BD-E750-B761D5D087C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E8D70B18-3A0D-63E4-F97B-143CA2B7B78E}"/>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400201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53BFD79-7891-6B91-4937-5824D9C55327}"/>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3" name="Espace réservé du pied de page 2">
            <a:extLst>
              <a:ext uri="{FF2B5EF4-FFF2-40B4-BE49-F238E27FC236}">
                <a16:creationId xmlns:a16="http://schemas.microsoft.com/office/drawing/2014/main" id="{7F66E5A7-97ED-30A9-53D5-CF872E6AAE6D}"/>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1C315B1E-B184-B225-088A-CD0AAABFB7F0}"/>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428210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3E19C-42AB-311F-0C13-7B29C85729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A0C327B-665E-064C-BB58-674B7CDB73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6D9FF32D-3BF0-4300-0FFB-B5D4C15D2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995A679-607A-F105-B73B-66355FBD9235}"/>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6" name="Espace réservé du pied de page 5">
            <a:extLst>
              <a:ext uri="{FF2B5EF4-FFF2-40B4-BE49-F238E27FC236}">
                <a16:creationId xmlns:a16="http://schemas.microsoft.com/office/drawing/2014/main" id="{AC80BB14-FC3C-A17A-1CFF-66DADE9EE5CC}"/>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9B54D08-1442-A04A-F2C2-FC225D0B1E27}"/>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409999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10C2B-5491-9938-30A8-EF4F903F95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01B63222-908D-E212-6E38-E815F3D63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694366D6-9F88-8A03-70D4-C6F5299D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8A13D9F-CC36-6A3F-38F5-2B07F6BFFFE9}"/>
              </a:ext>
            </a:extLst>
          </p:cNvPr>
          <p:cNvSpPr>
            <a:spLocks noGrp="1"/>
          </p:cNvSpPr>
          <p:nvPr>
            <p:ph type="dt" sz="half" idx="10"/>
          </p:nvPr>
        </p:nvSpPr>
        <p:spPr/>
        <p:txBody>
          <a:bodyPr/>
          <a:lstStyle/>
          <a:p>
            <a:fld id="{36D11FCC-FBCC-437A-8D06-122C1685F2F4}" type="datetimeFigureOut">
              <a:rPr lang="fr-CA" smtClean="0"/>
              <a:t>2023-10-24</a:t>
            </a:fld>
            <a:endParaRPr lang="fr-CA"/>
          </a:p>
        </p:txBody>
      </p:sp>
      <p:sp>
        <p:nvSpPr>
          <p:cNvPr id="6" name="Espace réservé du pied de page 5">
            <a:extLst>
              <a:ext uri="{FF2B5EF4-FFF2-40B4-BE49-F238E27FC236}">
                <a16:creationId xmlns:a16="http://schemas.microsoft.com/office/drawing/2014/main" id="{D10C5E92-72D3-2056-E405-9C1AFA1CDC24}"/>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FAA16CE-E31F-9072-18A1-529C525C8272}"/>
              </a:ext>
            </a:extLst>
          </p:cNvPr>
          <p:cNvSpPr>
            <a:spLocks noGrp="1"/>
          </p:cNvSpPr>
          <p:nvPr>
            <p:ph type="sldNum" sz="quarter" idx="12"/>
          </p:nvPr>
        </p:nvSpPr>
        <p:spPr/>
        <p:txBody>
          <a:bodyPr/>
          <a:lstStyle/>
          <a:p>
            <a:fld id="{DDB48E7A-BC7C-43D1-B142-ABD49730ACB1}" type="slidenum">
              <a:rPr lang="fr-CA" smtClean="0"/>
              <a:t>‹N°›</a:t>
            </a:fld>
            <a:endParaRPr lang="fr-CA"/>
          </a:p>
        </p:txBody>
      </p:sp>
    </p:spTree>
    <p:extLst>
      <p:ext uri="{BB962C8B-B14F-4D97-AF65-F5344CB8AC3E}">
        <p14:creationId xmlns:p14="http://schemas.microsoft.com/office/powerpoint/2010/main" val="34135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4E68CD4-76E8-7B17-474C-A7F9E2BF30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6C5B816A-6BF7-3B11-9160-1A291ABD3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533F7D6-6556-9F6D-DBE0-2C88D0C5D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11FCC-FBCC-437A-8D06-122C1685F2F4}" type="datetimeFigureOut">
              <a:rPr lang="fr-CA" smtClean="0"/>
              <a:t>2023-10-24</a:t>
            </a:fld>
            <a:endParaRPr lang="fr-CA"/>
          </a:p>
        </p:txBody>
      </p:sp>
      <p:sp>
        <p:nvSpPr>
          <p:cNvPr id="5" name="Espace réservé du pied de page 4">
            <a:extLst>
              <a:ext uri="{FF2B5EF4-FFF2-40B4-BE49-F238E27FC236}">
                <a16:creationId xmlns:a16="http://schemas.microsoft.com/office/drawing/2014/main" id="{83BA1B63-823C-E748-3C50-B75A4A435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B21D968F-EDC6-58B2-AD00-64A0D93E5E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48E7A-BC7C-43D1-B142-ABD49730ACB1}" type="slidenum">
              <a:rPr lang="fr-CA" smtClean="0"/>
              <a:t>‹N°›</a:t>
            </a:fld>
            <a:endParaRPr lang="fr-CA"/>
          </a:p>
        </p:txBody>
      </p:sp>
    </p:spTree>
    <p:extLst>
      <p:ext uri="{BB962C8B-B14F-4D97-AF65-F5344CB8AC3E}">
        <p14:creationId xmlns:p14="http://schemas.microsoft.com/office/powerpoint/2010/main" val="443068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jp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jpg"/><Relationship Id="rId2" Type="http://schemas.openxmlformats.org/officeDocument/2006/relationships/tags" Target="../tags/tag2.xml"/><Relationship Id="rId16"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1.xml"/><Relationship Id="rId10" Type="http://schemas.openxmlformats.org/officeDocument/2006/relationships/tags" Target="../tags/tag10.xml"/><Relationship Id="rId19" Type="http://schemas.openxmlformats.org/officeDocument/2006/relationships/image" Target="../media/image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5.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4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5.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50.xml"/></Relationships>
</file>

<file path=ppt/slides/_rels/slide13.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5.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14.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9.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0.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2.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hyperlink" Target="about:blank" TargetMode="Externa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21.xml"/></Relationships>
</file>

<file path=ppt/slides/_rels/slide4.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hyperlink" Target="about:blank"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riangle isocèle 29"/>
          <p:cNvSpPr/>
          <p:nvPr>
            <p:custDataLst>
              <p:tags r:id="rId1"/>
            </p:custDataLst>
          </p:nvPr>
        </p:nvSpPr>
        <p:spPr>
          <a:xfrm rot="10800000">
            <a:off x="-4291235" y="-1"/>
            <a:ext cx="8746959" cy="6857999"/>
          </a:xfrm>
          <a:prstGeom prst="triangle">
            <a:avLst>
              <a:gd name="adj" fmla="val 50797"/>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blipFill dpi="0" rotWithShape="1">
                <a:blip r:embed="rId18">
                  <a:extLst>
                    <a:ext uri="{28A0092B-C50C-407E-A947-70E740481C1C}">
                      <a14:useLocalDpi xmlns:a14="http://schemas.microsoft.com/office/drawing/2010/main" val="0"/>
                    </a:ext>
                  </a:extLst>
                </a:blip>
                <a:srcRect/>
                <a:stretch>
                  <a:fillRect/>
                </a:stretch>
              </a:blipFill>
            </a:endParaRPr>
          </a:p>
        </p:txBody>
      </p:sp>
      <p:sp>
        <p:nvSpPr>
          <p:cNvPr id="2" name="Titre 1">
            <a:extLst>
              <a:ext uri="{FF2B5EF4-FFF2-40B4-BE49-F238E27FC236}">
                <a16:creationId xmlns:a16="http://schemas.microsoft.com/office/drawing/2014/main" id="{3236DFC8-6F52-4987-BBA8-FC26403541DF}"/>
              </a:ext>
            </a:extLst>
          </p:cNvPr>
          <p:cNvSpPr>
            <a:spLocks noGrp="1"/>
          </p:cNvSpPr>
          <p:nvPr>
            <p:ph type="ctrTitle"/>
            <p:custDataLst>
              <p:tags r:id="rId2"/>
            </p:custDataLst>
          </p:nvPr>
        </p:nvSpPr>
        <p:spPr>
          <a:xfrm>
            <a:off x="2684207" y="2829696"/>
            <a:ext cx="9346296" cy="2096963"/>
          </a:xfrm>
          <a:ln w="88900" cmpd="dbl">
            <a:solidFill>
              <a:schemeClr val="tx1"/>
            </a:solidFill>
          </a:ln>
        </p:spPr>
        <p:txBody>
          <a:bodyPr>
            <a:noAutofit/>
          </a:bodyPr>
          <a:lstStyle/>
          <a:p>
            <a:r>
              <a:rPr lang="fr-CA" sz="6600" b="1" dirty="0">
                <a:solidFill>
                  <a:srgbClr val="002060"/>
                </a:solidFill>
                <a:latin typeface="Calibri" panose="020F0502020204030204" pitchFamily="34" charset="0"/>
                <a:cs typeface="Calibri" panose="020F0502020204030204" pitchFamily="34" charset="0"/>
              </a:rPr>
              <a:t>RENDEZ-VOUS </a:t>
            </a:r>
            <a:br>
              <a:rPr lang="fr-CA" sz="6600" b="1" dirty="0">
                <a:solidFill>
                  <a:srgbClr val="002060"/>
                </a:solidFill>
                <a:latin typeface="Calibri" panose="020F0502020204030204" pitchFamily="34" charset="0"/>
                <a:cs typeface="Calibri" panose="020F0502020204030204" pitchFamily="34" charset="0"/>
              </a:rPr>
            </a:br>
            <a:r>
              <a:rPr lang="fr-CA" sz="6600" b="1" dirty="0">
                <a:solidFill>
                  <a:srgbClr val="002060"/>
                </a:solidFill>
                <a:latin typeface="Calibri" panose="020F0502020204030204" pitchFamily="34" charset="0"/>
                <a:cs typeface="Calibri" panose="020F0502020204030204" pitchFamily="34" charset="0"/>
              </a:rPr>
              <a:t>DE LA BIODIVERSITÉ</a:t>
            </a:r>
            <a:endParaRPr lang="fr-CA" sz="6600" b="1" dirty="0">
              <a:solidFill>
                <a:srgbClr val="2E7034"/>
              </a:solidFill>
              <a:latin typeface="Calibri" panose="020F0502020204030204" pitchFamily="34" charset="0"/>
              <a:cs typeface="Calibri" panose="020F0502020204030204" pitchFamily="34" charset="0"/>
            </a:endParaRPr>
          </a:p>
        </p:txBody>
      </p:sp>
      <p:sp>
        <p:nvSpPr>
          <p:cNvPr id="3" name="Sous-titre 2">
            <a:extLst>
              <a:ext uri="{FF2B5EF4-FFF2-40B4-BE49-F238E27FC236}">
                <a16:creationId xmlns:a16="http://schemas.microsoft.com/office/drawing/2014/main" id="{4BFDAD70-8309-4A0F-9DDC-E4319B56C669}"/>
              </a:ext>
            </a:extLst>
          </p:cNvPr>
          <p:cNvSpPr>
            <a:spLocks noGrp="1"/>
          </p:cNvSpPr>
          <p:nvPr>
            <p:ph type="subTitle" idx="1"/>
            <p:custDataLst>
              <p:tags r:id="rId3"/>
            </p:custDataLst>
          </p:nvPr>
        </p:nvSpPr>
        <p:spPr>
          <a:xfrm>
            <a:off x="1214430" y="5621541"/>
            <a:ext cx="7690513" cy="656410"/>
          </a:xfrm>
        </p:spPr>
        <p:txBody>
          <a:bodyPr>
            <a:noAutofit/>
          </a:bodyPr>
          <a:lstStyle/>
          <a:p>
            <a:r>
              <a:rPr lang="fr-CA" sz="3000" b="1" dirty="0">
                <a:solidFill>
                  <a:srgbClr val="002060"/>
                </a:solidFill>
                <a:latin typeface="Century Gothic" panose="020B0502020202020204" pitchFamily="34" charset="0"/>
              </a:rPr>
              <a:t>Municipalité de Saint-Mathieu-du-Parc</a:t>
            </a:r>
          </a:p>
        </p:txBody>
      </p:sp>
      <p:sp>
        <p:nvSpPr>
          <p:cNvPr id="8" name="Triangle isocèle 7"/>
          <p:cNvSpPr/>
          <p:nvPr>
            <p:custDataLst>
              <p:tags r:id="rId4"/>
            </p:custDataLst>
          </p:nvPr>
        </p:nvSpPr>
        <p:spPr>
          <a:xfrm>
            <a:off x="-92212" y="812800"/>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10" name="Triangle isocèle 9"/>
          <p:cNvSpPr/>
          <p:nvPr>
            <p:custDataLst>
              <p:tags r:id="rId5"/>
            </p:custDataLst>
          </p:nvPr>
        </p:nvSpPr>
        <p:spPr>
          <a:xfrm>
            <a:off x="712121" y="-406400"/>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11" name="Triangle isocèle 10"/>
          <p:cNvSpPr/>
          <p:nvPr>
            <p:custDataLst>
              <p:tags r:id="rId6"/>
            </p:custDataLst>
          </p:nvPr>
        </p:nvSpPr>
        <p:spPr>
          <a:xfrm>
            <a:off x="-896547" y="-406400"/>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13" name="Triangle isocèle 12"/>
          <p:cNvSpPr/>
          <p:nvPr>
            <p:custDataLst>
              <p:tags r:id="rId7"/>
            </p:custDataLst>
          </p:nvPr>
        </p:nvSpPr>
        <p:spPr>
          <a:xfrm>
            <a:off x="712120" y="2044171"/>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14" name="Triangle isocèle 13"/>
          <p:cNvSpPr/>
          <p:nvPr>
            <p:custDataLst>
              <p:tags r:id="rId8"/>
            </p:custDataLst>
          </p:nvPr>
        </p:nvSpPr>
        <p:spPr>
          <a:xfrm>
            <a:off x="-896548" y="2039408"/>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15" name="Titre 1">
            <a:extLst>
              <a:ext uri="{FF2B5EF4-FFF2-40B4-BE49-F238E27FC236}">
                <a16:creationId xmlns:a16="http://schemas.microsoft.com/office/drawing/2014/main" id="{3236DFC8-6F52-4987-BBA8-FC26403541DF}"/>
              </a:ext>
            </a:extLst>
          </p:cNvPr>
          <p:cNvSpPr txBox="1">
            <a:spLocks/>
          </p:cNvSpPr>
          <p:nvPr>
            <p:custDataLst>
              <p:tags r:id="rId9"/>
            </p:custDataLst>
          </p:nvPr>
        </p:nvSpPr>
        <p:spPr>
          <a:xfrm>
            <a:off x="4038359" y="444831"/>
            <a:ext cx="6121291" cy="1525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BALADO #21</a:t>
            </a:r>
          </a:p>
        </p:txBody>
      </p:sp>
      <p:sp>
        <p:nvSpPr>
          <p:cNvPr id="19" name="Triangle isocèle 18"/>
          <p:cNvSpPr/>
          <p:nvPr>
            <p:custDataLst>
              <p:tags r:id="rId10"/>
            </p:custDataLst>
          </p:nvPr>
        </p:nvSpPr>
        <p:spPr>
          <a:xfrm>
            <a:off x="1516453" y="818885"/>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0" name="Triangle isocèle 19"/>
          <p:cNvSpPr/>
          <p:nvPr>
            <p:custDataLst>
              <p:tags r:id="rId11"/>
            </p:custDataLst>
          </p:nvPr>
        </p:nvSpPr>
        <p:spPr>
          <a:xfrm>
            <a:off x="2320785" y="-400846"/>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1" name="Triangle isocèle 20"/>
          <p:cNvSpPr/>
          <p:nvPr>
            <p:custDataLst>
              <p:tags r:id="rId12"/>
            </p:custDataLst>
          </p:nvPr>
        </p:nvSpPr>
        <p:spPr>
          <a:xfrm>
            <a:off x="-92215" y="3272897"/>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4" name="Triangle isocèle 23"/>
          <p:cNvSpPr/>
          <p:nvPr>
            <p:custDataLst>
              <p:tags r:id="rId13"/>
            </p:custDataLst>
          </p:nvPr>
        </p:nvSpPr>
        <p:spPr>
          <a:xfrm>
            <a:off x="-896549" y="4494217"/>
            <a:ext cx="1608667" cy="1219200"/>
          </a:xfrm>
          <a:prstGeom prst="triangle">
            <a:avLst/>
          </a:prstGeom>
          <a:solidFill>
            <a:srgbClr val="1D406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pic>
        <p:nvPicPr>
          <p:cNvPr id="32" name="Image 31"/>
          <p:cNvPicPr>
            <a:picLocks noChangeAspect="1"/>
          </p:cNvPicPr>
          <p:nvPr>
            <p:custDataLst>
              <p:tags r:id="rId14"/>
            </p:custDataLst>
          </p:nvPr>
        </p:nvPicPr>
        <p:blipFill>
          <a:blip r:embed="rId19" cstate="print">
            <a:extLst>
              <a:ext uri="{28A0092B-C50C-407E-A947-70E740481C1C}">
                <a14:useLocalDpi xmlns:a14="http://schemas.microsoft.com/office/drawing/2010/main" val="0"/>
              </a:ext>
            </a:extLst>
          </a:blip>
          <a:stretch>
            <a:fillRect/>
          </a:stretch>
        </p:blipFill>
        <p:spPr>
          <a:xfrm>
            <a:off x="8288797" y="5137315"/>
            <a:ext cx="3741706" cy="1720685"/>
          </a:xfrm>
          <a:prstGeom prst="rect">
            <a:avLst/>
          </a:prstGeom>
        </p:spPr>
      </p:pic>
    </p:spTree>
    <p:extLst>
      <p:ext uri="{BB962C8B-B14F-4D97-AF65-F5344CB8AC3E}">
        <p14:creationId xmlns:p14="http://schemas.microsoft.com/office/powerpoint/2010/main" val="361970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5183150"/>
          </a:xfrm>
          <a:prstGeom prst="rect">
            <a:avLst/>
          </a:prstGeom>
          <a:noFill/>
        </p:spPr>
        <p:txBody>
          <a:bodyPr wrap="square" numCol="1" rtlCol="0">
            <a:spAutoFit/>
          </a:bodyPr>
          <a:lstStyle/>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Atelier 1 – Ce que nous savons</a:t>
            </a:r>
          </a:p>
          <a:p>
            <a:pPr algn="l" fontAlgn="base"/>
            <a:endPar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Réactions aux présentations et bonifications des savoirs</a:t>
            </a:r>
          </a:p>
          <a:p>
            <a:pPr algn="l" fontAlgn="base"/>
            <a:endPar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Du travail en équipe pour rapporter nos réactions</a:t>
            </a:r>
          </a:p>
          <a:p>
            <a:pPr algn="l" fontAlgn="base"/>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aux présentations, en termes de:</a:t>
            </a:r>
          </a:p>
          <a:p>
            <a:pPr algn="l" fontAlgn="base">
              <a:lnSpc>
                <a:spcPct val="15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ce que nous avons appris</a:t>
            </a:r>
          </a:p>
          <a:p>
            <a:pPr algn="l" fontAlgn="base">
              <a:lnSpc>
                <a:spcPct val="15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ce qui nous a surpris</a:t>
            </a:r>
          </a:p>
          <a:p>
            <a:pPr algn="l" fontAlgn="base">
              <a:lnSpc>
                <a:spcPct val="15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ce qui n’a pas été dit mais qui</a:t>
            </a:r>
          </a:p>
          <a:p>
            <a:pPr algn="l" fontAlgn="base">
              <a:lnSpc>
                <a:spcPct val="15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mérite d’être mentionné</a:t>
            </a:r>
            <a:endPar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3" name="Image 2">
            <a:extLst>
              <a:ext uri="{FF2B5EF4-FFF2-40B4-BE49-F238E27FC236}">
                <a16:creationId xmlns:a16="http://schemas.microsoft.com/office/drawing/2014/main" id="{AFB6A7D1-5D31-2F0C-A2D5-02F9CAFA5B97}"/>
              </a:ext>
            </a:extLst>
          </p:cNvPr>
          <p:cNvPicPr>
            <a:picLocks noChangeAspect="1"/>
          </p:cNvPicPr>
          <p:nvPr>
            <p:custDataLst>
              <p:tags r:id="rId4"/>
            </p:custDataLst>
          </p:nvPr>
        </p:nvPicPr>
        <p:blipFill rotWithShape="1">
          <a:blip r:embed="rId7"/>
          <a:srcRect t="34259" r="67361"/>
          <a:stretch/>
        </p:blipFill>
        <p:spPr bwMode="auto">
          <a:xfrm>
            <a:off x="8999621" y="2681571"/>
            <a:ext cx="2590020" cy="39125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9547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pic>
        <p:nvPicPr>
          <p:cNvPr id="3" name="Image 2">
            <a:extLst>
              <a:ext uri="{FF2B5EF4-FFF2-40B4-BE49-F238E27FC236}">
                <a16:creationId xmlns:a16="http://schemas.microsoft.com/office/drawing/2014/main" id="{608F8151-DB0C-E1C0-BB71-9CB15C35C351}"/>
              </a:ext>
            </a:extLst>
          </p:cNvPr>
          <p:cNvPicPr>
            <a:picLocks noChangeAspect="1"/>
          </p:cNvPicPr>
          <p:nvPr/>
        </p:nvPicPr>
        <p:blipFill>
          <a:blip r:embed="rId5"/>
          <a:stretch>
            <a:fillRect/>
          </a:stretch>
        </p:blipFill>
        <p:spPr>
          <a:xfrm>
            <a:off x="1794681" y="1056784"/>
            <a:ext cx="8703335" cy="5801216"/>
          </a:xfrm>
          <a:prstGeom prst="rect">
            <a:avLst/>
          </a:prstGeom>
        </p:spPr>
      </p:pic>
    </p:spTree>
    <p:extLst>
      <p:ext uri="{BB962C8B-B14F-4D97-AF65-F5344CB8AC3E}">
        <p14:creationId xmlns:p14="http://schemas.microsoft.com/office/powerpoint/2010/main" val="168877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4752263"/>
          </a:xfrm>
          <a:prstGeom prst="rect">
            <a:avLst/>
          </a:prstGeom>
          <a:noFill/>
        </p:spPr>
        <p:txBody>
          <a:bodyPr wrap="square" numCol="1" rtlCol="0">
            <a:spAutoFit/>
          </a:bodyPr>
          <a:lstStyle/>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Atelier 2 – En route vers le Plan Nature 2030</a:t>
            </a:r>
          </a:p>
          <a:p>
            <a:pPr algn="l" fontAlgn="base"/>
            <a:endPar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Bonifier la feuille de route et les mesures d’actions souhaitables en Mauricie</a:t>
            </a:r>
          </a:p>
          <a:p>
            <a:pPr algn="l" fontAlgn="base"/>
            <a:endPar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lnSpc>
                <a:spcPct val="15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ce qui peut être mis en place en Mauricie</a:t>
            </a:r>
          </a:p>
          <a:p>
            <a:pPr algn="l" fontAlgn="base">
              <a:lnSpc>
                <a:spcPct val="15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quels seront les défis?</a:t>
            </a:r>
          </a:p>
          <a:p>
            <a:pPr algn="l" fontAlgn="base">
              <a:lnSpc>
                <a:spcPct val="15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qui devra participer?</a:t>
            </a:r>
          </a:p>
          <a:p>
            <a:pPr algn="l" fontAlgn="base">
              <a:lnSpc>
                <a:spcPct val="15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informations pour la mise en </a:t>
            </a:r>
            <a:r>
              <a:rPr lang="fr-CA" sz="2800" dirty="0"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oeuvre</a:t>
            </a:r>
            <a:endPar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4" name="Image 3">
            <a:extLst>
              <a:ext uri="{FF2B5EF4-FFF2-40B4-BE49-F238E27FC236}">
                <a16:creationId xmlns:a16="http://schemas.microsoft.com/office/drawing/2014/main" id="{3B990527-C2E7-16B7-4975-FC27167E4EC8}"/>
              </a:ext>
            </a:extLst>
          </p:cNvPr>
          <p:cNvPicPr>
            <a:picLocks noChangeAspect="1"/>
          </p:cNvPicPr>
          <p:nvPr>
            <p:custDataLst>
              <p:tags r:id="rId4"/>
            </p:custDataLst>
          </p:nvPr>
        </p:nvPicPr>
        <p:blipFill rotWithShape="1">
          <a:blip r:embed="rId7"/>
          <a:srcRect l="22338" t="34259" r="33680"/>
          <a:stretch/>
        </p:blipFill>
        <p:spPr bwMode="auto">
          <a:xfrm>
            <a:off x="7652730" y="2568320"/>
            <a:ext cx="3591118" cy="40258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3677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5173468"/>
          </a:xfrm>
          <a:prstGeom prst="rect">
            <a:avLst/>
          </a:prstGeom>
          <a:noFill/>
        </p:spPr>
        <p:txBody>
          <a:bodyPr wrap="square" numCol="1" rtlCol="0">
            <a:spAutoFit/>
          </a:bodyPr>
          <a:lstStyle/>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Atelier 3 – Vision et priorités</a:t>
            </a:r>
          </a:p>
          <a:p>
            <a:pPr algn="l" fontAlgn="base"/>
            <a:endPar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Pour y parvenir, nos actions prioritaires en Mauricie</a:t>
            </a:r>
          </a:p>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et nos engagements</a:t>
            </a:r>
          </a:p>
          <a:p>
            <a:pPr algn="l" fontAlgn="base"/>
            <a:endPar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lnSpc>
                <a:spcPct val="150000"/>
              </a:lnSpc>
            </a:pP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notre vision pour la biodiversité en Mauricie en 2030</a:t>
            </a:r>
          </a:p>
          <a:p>
            <a:pPr algn="l" fontAlgn="base">
              <a:lnSpc>
                <a:spcPct val="150000"/>
              </a:lnSpc>
            </a:pP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les actions qui devraient figurer au plan d’actions </a:t>
            </a:r>
          </a:p>
          <a:p>
            <a:pPr algn="l" fontAlgn="base">
              <a:lnSpc>
                <a:spcPct val="150000"/>
              </a:lnSpc>
            </a:pP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pour obtenir des résultats significatifs</a:t>
            </a:r>
          </a:p>
          <a:p>
            <a:pPr algn="l" fontAlgn="base">
              <a:lnSpc>
                <a:spcPct val="150000"/>
              </a:lnSpc>
            </a:pP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qui devra participer?</a:t>
            </a:r>
          </a:p>
          <a:p>
            <a:pPr algn="l" fontAlgn="base">
              <a:lnSpc>
                <a:spcPct val="150000"/>
              </a:lnSpc>
            </a:pP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sur qui pouvons-nous compter pour aller de l’avant</a:t>
            </a:r>
          </a:p>
        </p:txBody>
      </p:sp>
      <p:pic>
        <p:nvPicPr>
          <p:cNvPr id="3" name="Image 2">
            <a:extLst>
              <a:ext uri="{FF2B5EF4-FFF2-40B4-BE49-F238E27FC236}">
                <a16:creationId xmlns:a16="http://schemas.microsoft.com/office/drawing/2014/main" id="{EA131D2D-2E22-013F-DE74-489D387FCD4C}"/>
              </a:ext>
            </a:extLst>
          </p:cNvPr>
          <p:cNvPicPr>
            <a:picLocks noChangeAspect="1"/>
          </p:cNvPicPr>
          <p:nvPr>
            <p:custDataLst>
              <p:tags r:id="rId4"/>
            </p:custDataLst>
          </p:nvPr>
        </p:nvPicPr>
        <p:blipFill rotWithShape="1">
          <a:blip r:embed="rId7"/>
          <a:srcRect l="66408" t="34259" r="-1"/>
          <a:stretch/>
        </p:blipFill>
        <p:spPr bwMode="auto">
          <a:xfrm>
            <a:off x="9035716" y="2543461"/>
            <a:ext cx="2890554" cy="42431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7050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5" name="ZoneTexte 4">
            <a:extLst>
              <a:ext uri="{FF2B5EF4-FFF2-40B4-BE49-F238E27FC236}">
                <a16:creationId xmlns:a16="http://schemas.microsoft.com/office/drawing/2014/main" id="{75B277CB-DF97-AAD3-E405-F85AF8099AE5}"/>
              </a:ext>
            </a:extLst>
          </p:cNvPr>
          <p:cNvSpPr txBox="1"/>
          <p:nvPr>
            <p:custDataLst>
              <p:tags r:id="rId3"/>
            </p:custDataLst>
          </p:nvPr>
        </p:nvSpPr>
        <p:spPr>
          <a:xfrm>
            <a:off x="345324" y="1118937"/>
            <a:ext cx="11694694" cy="5570756"/>
          </a:xfrm>
          <a:prstGeom prst="rect">
            <a:avLst/>
          </a:prstGeom>
          <a:noFill/>
        </p:spPr>
        <p:txBody>
          <a:bodyPr wrap="square">
            <a:spAutoFit/>
          </a:bodyPr>
          <a:lstStyle/>
          <a:p>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En parallèle, une activité s’est déroulée à l’École La-Tortue des bois</a:t>
            </a:r>
          </a:p>
          <a:p>
            <a:endPar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Une activité de bulle éducative, </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sur la biodiversité, développée</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par Technoscience.  84 élèves</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ont participé.  Suite à cela, on </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 remis un papier à chacun </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Dans le futur, je souhaite que</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la nature soit » et ils y ont ré-</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pondu avec des mots ou des </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dessins selon leur âge.</a:t>
            </a:r>
          </a:p>
          <a:p>
            <a:endPar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Les résultats de cette belle </a:t>
            </a:r>
            <a:r>
              <a:rPr lang="fr-CA" sz="2000" dirty="0"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acti</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p>
          <a:p>
            <a:r>
              <a:rPr lang="fr-CA" sz="2000" dirty="0"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vité</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sont transmis au gouverne-</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ment du Québec dans le cadre</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du rapport de la consultation </a:t>
            </a:r>
          </a:p>
          <a:p>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régionale.</a:t>
            </a:r>
          </a:p>
        </p:txBody>
      </p:sp>
      <p:pic>
        <p:nvPicPr>
          <p:cNvPr id="4" name="Image 3">
            <a:extLst>
              <a:ext uri="{FF2B5EF4-FFF2-40B4-BE49-F238E27FC236}">
                <a16:creationId xmlns:a16="http://schemas.microsoft.com/office/drawing/2014/main" id="{46C5C9F1-49C3-C96B-39EE-9F04AE9FD03A}"/>
              </a:ext>
            </a:extLst>
          </p:cNvPr>
          <p:cNvPicPr>
            <a:picLocks noChangeAspect="1"/>
          </p:cNvPicPr>
          <p:nvPr/>
        </p:nvPicPr>
        <p:blipFill>
          <a:blip r:embed="rId6"/>
          <a:stretch>
            <a:fillRect/>
          </a:stretch>
        </p:blipFill>
        <p:spPr>
          <a:xfrm>
            <a:off x="4139432" y="1651174"/>
            <a:ext cx="7811367" cy="5206826"/>
          </a:xfrm>
          <a:prstGeom prst="rect">
            <a:avLst/>
          </a:prstGeom>
        </p:spPr>
      </p:pic>
    </p:spTree>
    <p:extLst>
      <p:ext uri="{BB962C8B-B14F-4D97-AF65-F5344CB8AC3E}">
        <p14:creationId xmlns:p14="http://schemas.microsoft.com/office/powerpoint/2010/main" val="3047938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3" name="ZoneTexte 2">
            <a:extLst>
              <a:ext uri="{FF2B5EF4-FFF2-40B4-BE49-F238E27FC236}">
                <a16:creationId xmlns:a16="http://schemas.microsoft.com/office/drawing/2014/main" id="{DB4345BB-3DE2-21DD-2F73-4E7C6BF5BFE1}"/>
              </a:ext>
            </a:extLst>
          </p:cNvPr>
          <p:cNvSpPr txBox="1"/>
          <p:nvPr>
            <p:custDataLst>
              <p:tags r:id="rId3"/>
            </p:custDataLst>
          </p:nvPr>
        </p:nvSpPr>
        <p:spPr>
          <a:xfrm>
            <a:off x="345324" y="1118937"/>
            <a:ext cx="11694694" cy="5816977"/>
          </a:xfrm>
          <a:prstGeom prst="rect">
            <a:avLst/>
          </a:prstGeom>
          <a:noFill/>
        </p:spPr>
        <p:txBody>
          <a:bodyPr wrap="square">
            <a:spAutoFit/>
          </a:bodyPr>
          <a:lstStyle/>
          <a:p>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En fin de journée, plusieurs participants se sont dirigés vers le parc </a:t>
            </a:r>
            <a:r>
              <a:rPr lang="fr-CA" sz="2800" b="1" dirty="0"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récréoforestier</a:t>
            </a:r>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question de mieux connaître ce qui se passe dans notre belle nature</a:t>
            </a:r>
          </a:p>
          <a:p>
            <a:endPar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Une visite terrain a permis d’amener les </a:t>
            </a: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participants en nature après une grosse </a:t>
            </a: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journée de travail. </a:t>
            </a:r>
          </a:p>
          <a:p>
            <a:endPar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 présentations ont été réalisées, l’une du</a:t>
            </a: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professeur à l’UQTR, Raphaël Proulx, </a:t>
            </a: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pour expliquer en quoi le milieu naturel</a:t>
            </a: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mérite qu’on le protège.</a:t>
            </a:r>
          </a:p>
          <a:p>
            <a:endPar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La seconde présentation a été faite par </a:t>
            </a: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Gabrielle Cauchon-Déry de Conservation</a:t>
            </a: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Nature Canada sur les tortues des bois</a:t>
            </a:r>
          </a:p>
          <a:p>
            <a:r>
              <a:rPr lang="fr-CA" sz="1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et leur habitat.</a:t>
            </a:r>
          </a:p>
        </p:txBody>
      </p:sp>
      <p:pic>
        <p:nvPicPr>
          <p:cNvPr id="6" name="Image 5">
            <a:extLst>
              <a:ext uri="{FF2B5EF4-FFF2-40B4-BE49-F238E27FC236}">
                <a16:creationId xmlns:a16="http://schemas.microsoft.com/office/drawing/2014/main" id="{D31CA79C-516E-8542-21CD-F7E53CE28A5F}"/>
              </a:ext>
            </a:extLst>
          </p:cNvPr>
          <p:cNvPicPr>
            <a:picLocks noChangeAspect="1"/>
          </p:cNvPicPr>
          <p:nvPr/>
        </p:nvPicPr>
        <p:blipFill>
          <a:blip r:embed="rId6"/>
          <a:stretch>
            <a:fillRect/>
          </a:stretch>
        </p:blipFill>
        <p:spPr>
          <a:xfrm>
            <a:off x="5154542" y="2094343"/>
            <a:ext cx="7037458" cy="4692316"/>
          </a:xfrm>
          <a:prstGeom prst="rect">
            <a:avLst/>
          </a:prstGeom>
        </p:spPr>
      </p:pic>
    </p:spTree>
    <p:extLst>
      <p:ext uri="{BB962C8B-B14F-4D97-AF65-F5344CB8AC3E}">
        <p14:creationId xmlns:p14="http://schemas.microsoft.com/office/powerpoint/2010/main" val="526562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5" name="ZoneTexte 4">
            <a:extLst>
              <a:ext uri="{FF2B5EF4-FFF2-40B4-BE49-F238E27FC236}">
                <a16:creationId xmlns:a16="http://schemas.microsoft.com/office/drawing/2014/main" id="{75B277CB-DF97-AAD3-E405-F85AF8099AE5}"/>
              </a:ext>
            </a:extLst>
          </p:cNvPr>
          <p:cNvSpPr txBox="1"/>
          <p:nvPr>
            <p:custDataLst>
              <p:tags r:id="rId3"/>
            </p:custDataLst>
          </p:nvPr>
        </p:nvSpPr>
        <p:spPr>
          <a:xfrm>
            <a:off x="782053" y="1431758"/>
            <a:ext cx="10744200" cy="3244414"/>
          </a:xfrm>
          <a:prstGeom prst="rect">
            <a:avLst/>
          </a:prstGeom>
          <a:noFill/>
        </p:spPr>
        <p:txBody>
          <a:bodyPr wrap="square">
            <a:spAutoFit/>
          </a:bodyPr>
          <a:lstStyle/>
          <a:p>
            <a:pPr algn="ctr">
              <a:lnSpc>
                <a:spcPct val="200000"/>
              </a:lnSpc>
            </a:pPr>
            <a:r>
              <a:rPr lang="fr-CA" sz="360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Des échanges riches autant par les idées, les préoccupations, les recommandations et bien d’autres!</a:t>
            </a:r>
          </a:p>
        </p:txBody>
      </p:sp>
    </p:spTree>
    <p:extLst>
      <p:ext uri="{BB962C8B-B14F-4D97-AF65-F5344CB8AC3E}">
        <p14:creationId xmlns:p14="http://schemas.microsoft.com/office/powerpoint/2010/main" val="401165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5" name="ZoneTexte 4">
            <a:extLst>
              <a:ext uri="{FF2B5EF4-FFF2-40B4-BE49-F238E27FC236}">
                <a16:creationId xmlns:a16="http://schemas.microsoft.com/office/drawing/2014/main" id="{75B277CB-DF97-AAD3-E405-F85AF8099AE5}"/>
              </a:ext>
            </a:extLst>
          </p:cNvPr>
          <p:cNvSpPr txBox="1"/>
          <p:nvPr>
            <p:custDataLst>
              <p:tags r:id="rId3"/>
            </p:custDataLst>
          </p:nvPr>
        </p:nvSpPr>
        <p:spPr>
          <a:xfrm>
            <a:off x="820571" y="1226075"/>
            <a:ext cx="10744200" cy="3182859"/>
          </a:xfrm>
          <a:prstGeom prst="rect">
            <a:avLst/>
          </a:prstGeom>
          <a:noFill/>
        </p:spPr>
        <p:txBody>
          <a:bodyPr wrap="square">
            <a:spAutoFit/>
          </a:bodyPr>
          <a:lstStyle/>
          <a:p>
            <a:r>
              <a:rPr lang="fr-CA" sz="360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Que va-t-on faire des résultats de ces ateliers ?</a:t>
            </a:r>
          </a:p>
          <a:p>
            <a:pPr>
              <a:lnSpc>
                <a:spcPct val="200000"/>
              </a:lnSpc>
            </a:pP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Tous les conseils régionaux transmettent au gouvernement du Québec, ces résultats en vue de finaliser le Plan Nature 2030.</a:t>
            </a:r>
          </a:p>
          <a:p>
            <a:pPr>
              <a:lnSpc>
                <a:spcPct val="200000"/>
              </a:lnSpc>
            </a:pPr>
            <a:endParaRPr lang="fr-CA" sz="360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9747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4985980"/>
          </a:xfrm>
          <a:prstGeom prst="rect">
            <a:avLst/>
          </a:prstGeom>
          <a:noFill/>
        </p:spPr>
        <p:txBody>
          <a:bodyPr wrap="square" numCol="1" rtlCol="0">
            <a:spAutoFit/>
          </a:bodyPr>
          <a:lstStyle/>
          <a:p>
            <a:pPr algn="l" fontAlgn="base">
              <a:lnSpc>
                <a:spcPct val="200000"/>
              </a:lnSpc>
            </a:pPr>
            <a:r>
              <a:rPr lang="fr-CA" sz="320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La présentation sur le site Web de la Municipalité vous présente en détails les 4 axes et les 14 cibles sur lesquels le Québec travaillera en vue de déterminer la future politique cadre en matière de diversité.</a:t>
            </a:r>
          </a:p>
          <a:p>
            <a:pPr defTabSz="914400">
              <a:spcBef>
                <a:spcPts val="600"/>
              </a:spcBef>
              <a:defRPr/>
            </a:pPr>
            <a:endParaRPr lang="fr-CA" sz="26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defTabSz="914400">
              <a:spcBef>
                <a:spcPts val="600"/>
              </a:spcBef>
              <a:defRPr/>
            </a:pPr>
            <a:endPar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40755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pic>
        <p:nvPicPr>
          <p:cNvPr id="4" name="Image 3">
            <a:extLst>
              <a:ext uri="{FF2B5EF4-FFF2-40B4-BE49-F238E27FC236}">
                <a16:creationId xmlns:a16="http://schemas.microsoft.com/office/drawing/2014/main" id="{4E45EF46-BDCC-2523-8FF8-EC565D874867}"/>
              </a:ext>
            </a:extLst>
          </p:cNvPr>
          <p:cNvPicPr>
            <a:picLocks noChangeAspect="1"/>
          </p:cNvPicPr>
          <p:nvPr>
            <p:custDataLst>
              <p:tags r:id="rId3"/>
            </p:custDataLst>
          </p:nvPr>
        </p:nvPicPr>
        <p:blipFill>
          <a:blip r:embed="rId6"/>
          <a:stretch>
            <a:fillRect/>
          </a:stretch>
        </p:blipFill>
        <p:spPr>
          <a:xfrm>
            <a:off x="1684421" y="1187007"/>
            <a:ext cx="9292418" cy="5298014"/>
          </a:xfrm>
          <a:prstGeom prst="rect">
            <a:avLst/>
          </a:prstGeom>
        </p:spPr>
      </p:pic>
    </p:spTree>
    <p:extLst>
      <p:ext uri="{BB962C8B-B14F-4D97-AF65-F5344CB8AC3E}">
        <p14:creationId xmlns:p14="http://schemas.microsoft.com/office/powerpoint/2010/main" val="3057079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5601533"/>
          </a:xfrm>
          <a:prstGeom prst="rect">
            <a:avLst/>
          </a:prstGeom>
          <a:noFill/>
        </p:spPr>
        <p:txBody>
          <a:bodyPr wrap="square" numCol="1" rtlCol="0">
            <a:spAutoFit/>
          </a:bodyPr>
          <a:lstStyle/>
          <a:p>
            <a:pPr defTabSz="914400">
              <a:spcBef>
                <a:spcPts val="600"/>
              </a:spcBef>
              <a:defRPr/>
            </a:pPr>
            <a:r>
              <a:rPr lang="fr-CA" sz="26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Bonjour tout le monde, ici Diane Rivard, conseillère responsable du dossier Développement et Communications en compagnie de Lauréanne Daneau, </a:t>
            </a: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a:t>
            </a:r>
            <a:r>
              <a:rPr lang="fr-CA" sz="26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irectrice générale d’Environnement Mauricie</a:t>
            </a: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p>
          <a:p>
            <a:pPr defTabSz="914400">
              <a:spcBef>
                <a:spcPts val="600"/>
              </a:spcBef>
              <a:defRPr/>
            </a:pPr>
            <a:endParaRPr lang="fr-CA" sz="26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defTabSz="914400">
              <a:spcBef>
                <a:spcPts val="600"/>
              </a:spcBef>
              <a:defRPr/>
            </a:pP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Tout d’abord, nous sommes assez fiers de vous faire remarquer que depuis les 12 derniers mois, 20 </a:t>
            </a:r>
            <a:r>
              <a:rPr lang="fr-CA" sz="2600" dirty="0"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balados</a:t>
            </a: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vous ont été offerts dans le but de toujours vous tenir au courant des dossiers en cours à la Municipalité.  Soyez fidèles au poste.</a:t>
            </a:r>
          </a:p>
          <a:p>
            <a:pPr defTabSz="914400">
              <a:spcBef>
                <a:spcPts val="600"/>
              </a:spcBef>
              <a:defRPr/>
            </a:pPr>
            <a:endPar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defTabSz="914400">
              <a:spcBef>
                <a:spcPts val="600"/>
              </a:spcBef>
              <a:defRPr/>
            </a:pPr>
            <a:r>
              <a:rPr lang="fr-CA" sz="2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Comme vous le savez, l’environnement est une priorité chez nous.  Toujours dans cet esprit, c’est avec grand plaisir que nous avons accueilli chez nous le Rendez-vous de la biodiversité en Mauricie, le 19 octobre dernier, organisé par Environnement Mauricie.</a:t>
            </a:r>
          </a:p>
        </p:txBody>
      </p:sp>
    </p:spTree>
    <p:extLst>
      <p:ext uri="{BB962C8B-B14F-4D97-AF65-F5344CB8AC3E}">
        <p14:creationId xmlns:p14="http://schemas.microsoft.com/office/powerpoint/2010/main" val="2638482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pic>
        <p:nvPicPr>
          <p:cNvPr id="5" name="Image 4">
            <a:extLst>
              <a:ext uri="{FF2B5EF4-FFF2-40B4-BE49-F238E27FC236}">
                <a16:creationId xmlns:a16="http://schemas.microsoft.com/office/drawing/2014/main" id="{CDCF8A99-37B3-17FA-A784-0DB969A1BFCC}"/>
              </a:ext>
            </a:extLst>
          </p:cNvPr>
          <p:cNvPicPr>
            <a:picLocks noChangeAspect="1"/>
          </p:cNvPicPr>
          <p:nvPr>
            <p:custDataLst>
              <p:tags r:id="rId3"/>
            </p:custDataLst>
          </p:nvPr>
        </p:nvPicPr>
        <p:blipFill>
          <a:blip r:embed="rId6"/>
          <a:stretch>
            <a:fillRect/>
          </a:stretch>
        </p:blipFill>
        <p:spPr>
          <a:xfrm>
            <a:off x="481141" y="2149426"/>
            <a:ext cx="11229718" cy="2081032"/>
          </a:xfrm>
          <a:prstGeom prst="rect">
            <a:avLst/>
          </a:prstGeom>
        </p:spPr>
      </p:pic>
    </p:spTree>
    <p:extLst>
      <p:ext uri="{BB962C8B-B14F-4D97-AF65-F5344CB8AC3E}">
        <p14:creationId xmlns:p14="http://schemas.microsoft.com/office/powerpoint/2010/main" val="1857488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pic>
        <p:nvPicPr>
          <p:cNvPr id="7" name="Image 6">
            <a:extLst>
              <a:ext uri="{FF2B5EF4-FFF2-40B4-BE49-F238E27FC236}">
                <a16:creationId xmlns:a16="http://schemas.microsoft.com/office/drawing/2014/main" id="{0A917D3E-2E4F-290C-D56C-50A7867A33F8}"/>
              </a:ext>
            </a:extLst>
          </p:cNvPr>
          <p:cNvPicPr>
            <a:picLocks noChangeAspect="1"/>
          </p:cNvPicPr>
          <p:nvPr>
            <p:custDataLst>
              <p:tags r:id="rId3"/>
            </p:custDataLst>
          </p:nvPr>
        </p:nvPicPr>
        <p:blipFill>
          <a:blip r:embed="rId6"/>
          <a:stretch>
            <a:fillRect/>
          </a:stretch>
        </p:blipFill>
        <p:spPr>
          <a:xfrm>
            <a:off x="351868" y="1732546"/>
            <a:ext cx="11366047" cy="3356811"/>
          </a:xfrm>
          <a:prstGeom prst="rect">
            <a:avLst/>
          </a:prstGeom>
        </p:spPr>
      </p:pic>
    </p:spTree>
    <p:extLst>
      <p:ext uri="{BB962C8B-B14F-4D97-AF65-F5344CB8AC3E}">
        <p14:creationId xmlns:p14="http://schemas.microsoft.com/office/powerpoint/2010/main" val="4047139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pic>
        <p:nvPicPr>
          <p:cNvPr id="4" name="Image 3">
            <a:extLst>
              <a:ext uri="{FF2B5EF4-FFF2-40B4-BE49-F238E27FC236}">
                <a16:creationId xmlns:a16="http://schemas.microsoft.com/office/drawing/2014/main" id="{5C2B62D5-EEB5-715B-D9D7-3C2935F6CE4B}"/>
              </a:ext>
            </a:extLst>
          </p:cNvPr>
          <p:cNvPicPr>
            <a:picLocks noChangeAspect="1"/>
          </p:cNvPicPr>
          <p:nvPr>
            <p:custDataLst>
              <p:tags r:id="rId3"/>
            </p:custDataLst>
          </p:nvPr>
        </p:nvPicPr>
        <p:blipFill>
          <a:blip r:embed="rId6"/>
          <a:stretch>
            <a:fillRect/>
          </a:stretch>
        </p:blipFill>
        <p:spPr>
          <a:xfrm>
            <a:off x="361514" y="2213811"/>
            <a:ext cx="11468972" cy="2430378"/>
          </a:xfrm>
          <a:prstGeom prst="rect">
            <a:avLst/>
          </a:prstGeom>
        </p:spPr>
      </p:pic>
    </p:spTree>
    <p:extLst>
      <p:ext uri="{BB962C8B-B14F-4D97-AF65-F5344CB8AC3E}">
        <p14:creationId xmlns:p14="http://schemas.microsoft.com/office/powerpoint/2010/main" val="722645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4267515"/>
          </a:xfrm>
          <a:prstGeom prst="rect">
            <a:avLst/>
          </a:prstGeom>
          <a:noFill/>
        </p:spPr>
        <p:txBody>
          <a:bodyPr wrap="square" numCol="1" rtlCol="0">
            <a:spAutoFit/>
          </a:bodyPr>
          <a:lstStyle/>
          <a:p>
            <a:pPr algn="l" fontAlgn="base">
              <a:lnSpc>
                <a:spcPct val="20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Une démarche fort intéressante mettant de l’avant, l’implication citoyenne … et ce n’est qu’un début.  </a:t>
            </a:r>
          </a:p>
          <a:p>
            <a:pPr algn="l" fontAlgn="base">
              <a:lnSpc>
                <a:spcPct val="20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Environnement Mauricie n’aurait pas pu choisir meilleur endroit que Saint-Mathieu-du-Parc pour ce Rendez-vous de la biodiversité.</a:t>
            </a:r>
          </a:p>
        </p:txBody>
      </p:sp>
    </p:spTree>
    <p:extLst>
      <p:ext uri="{BB962C8B-B14F-4D97-AF65-F5344CB8AC3E}">
        <p14:creationId xmlns:p14="http://schemas.microsoft.com/office/powerpoint/2010/main" val="2830023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5129289"/>
          </a:xfrm>
          <a:prstGeom prst="rect">
            <a:avLst/>
          </a:prstGeom>
          <a:noFill/>
        </p:spPr>
        <p:txBody>
          <a:bodyPr wrap="square" numCol="1" rtlCol="0">
            <a:spAutoFit/>
          </a:bodyPr>
          <a:lstStyle/>
          <a:p>
            <a:pPr algn="l" fontAlgn="base">
              <a:lnSpc>
                <a:spcPct val="200000"/>
              </a:lnSpc>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En accueillant de tels événements, on fait rayonner Saint-Mathieu-du-Parc, nous donnons des opportunités d’affaires à nos commerçants, comme cette fois-ci avec le Café les Funambules qui nous a servi un excellent dîner et de délicieuses collations tout au long de la journée avec un service hors-pair de Murielle, et cela même pour un groupe de près de 100 personnes!</a:t>
            </a:r>
          </a:p>
        </p:txBody>
      </p:sp>
    </p:spTree>
    <p:extLst>
      <p:ext uri="{BB962C8B-B14F-4D97-AF65-F5344CB8AC3E}">
        <p14:creationId xmlns:p14="http://schemas.microsoft.com/office/powerpoint/2010/main" val="377661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4708981"/>
          </a:xfrm>
          <a:prstGeom prst="rect">
            <a:avLst/>
          </a:prstGeom>
          <a:noFill/>
        </p:spPr>
        <p:txBody>
          <a:bodyPr wrap="square" numCol="1" rtlCol="0">
            <a:spAutoFit/>
          </a:bodyPr>
          <a:lstStyle/>
          <a:p>
            <a:pPr>
              <a:spcBef>
                <a:spcPts val="600"/>
              </a:spcBef>
              <a:defRPr/>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Merci </a:t>
            </a:r>
            <a:r>
              <a:rPr lang="fr-CA" sz="2800" dirty="0"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Lauréanne</a:t>
            </a: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pour votre visite chez nous, pour cette démarche collaborative et pour tout le travail fait et à venir pour protéger l’héritage aux futures générations et merci pour ta précieuse collaboration à ce </a:t>
            </a:r>
            <a:r>
              <a:rPr lang="fr-CA" sz="2800" dirty="0"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balado</a:t>
            </a: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p>
          <a:p>
            <a:pPr>
              <a:spcBef>
                <a:spcPts val="600"/>
              </a:spcBef>
              <a:defRPr/>
            </a:pPr>
            <a:endPar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spcBef>
                <a:spcPts val="600"/>
              </a:spcBef>
              <a:defRPr/>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N’hésitez pas à m’écrire à: </a:t>
            </a: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hlinkClick r:id="rId6"/>
              </a:rPr>
              <a:t>diane.rivard@saint-mathieu-du-parc.ca</a:t>
            </a: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pour m’adresser vos questions et commentaires sur ce sujet ou tout autre point qui vous interpelle.</a:t>
            </a:r>
          </a:p>
          <a:p>
            <a:pPr algn="just">
              <a:spcBef>
                <a:spcPts val="600"/>
              </a:spcBef>
              <a:defRPr/>
            </a:pPr>
            <a:endPar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just" defTabSz="914400">
              <a:spcBef>
                <a:spcPts val="600"/>
              </a:spcBef>
              <a:defRPr/>
            </a:pPr>
            <a:r>
              <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Merci et à la prochaine.</a:t>
            </a:r>
          </a:p>
        </p:txBody>
      </p:sp>
    </p:spTree>
    <p:extLst>
      <p:ext uri="{BB962C8B-B14F-4D97-AF65-F5344CB8AC3E}">
        <p14:creationId xmlns:p14="http://schemas.microsoft.com/office/powerpoint/2010/main" val="61290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pic>
        <p:nvPicPr>
          <p:cNvPr id="5" name="Image 4">
            <a:extLst>
              <a:ext uri="{FF2B5EF4-FFF2-40B4-BE49-F238E27FC236}">
                <a16:creationId xmlns:a16="http://schemas.microsoft.com/office/drawing/2014/main" id="{F746AB91-89EE-4AD8-9FBB-139BE8AC46C7}"/>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2632618" y="985443"/>
            <a:ext cx="6926764" cy="5806691"/>
          </a:xfrm>
          <a:prstGeom prst="rect">
            <a:avLst/>
          </a:prstGeom>
        </p:spPr>
      </p:pic>
      <p:sp>
        <p:nvSpPr>
          <p:cNvPr id="6" name="Rectangle 5">
            <a:extLst>
              <a:ext uri="{FF2B5EF4-FFF2-40B4-BE49-F238E27FC236}">
                <a16:creationId xmlns:a16="http://schemas.microsoft.com/office/drawing/2014/main" id="{9A50B14E-BC17-46B6-A514-05F596A6985E}"/>
              </a:ext>
            </a:extLst>
          </p:cNvPr>
          <p:cNvSpPr/>
          <p:nvPr>
            <p:custDataLst>
              <p:tags r:id="rId4"/>
            </p:custDataLst>
          </p:nvPr>
        </p:nvSpPr>
        <p:spPr>
          <a:xfrm>
            <a:off x="3005667" y="1363133"/>
            <a:ext cx="3403600" cy="753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968817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4154984"/>
          </a:xfrm>
          <a:prstGeom prst="rect">
            <a:avLst/>
          </a:prstGeom>
          <a:noFill/>
        </p:spPr>
        <p:txBody>
          <a:bodyPr wrap="square" numCol="1" rtlCol="0">
            <a:spAutoFit/>
          </a:bodyPr>
          <a:lstStyle/>
          <a:p>
            <a:pPr algn="l" fontAlgn="base"/>
            <a:r>
              <a:rPr lang="fr-CA" sz="36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Pourquoi une telle activité? </a:t>
            </a:r>
          </a:p>
          <a:p>
            <a:pPr algn="l" fontAlgn="base"/>
            <a:endParaRPr lang="fr-CA" sz="36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4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Plan nature 2030 – La Mauricie</a:t>
            </a:r>
          </a:p>
          <a:p>
            <a:pPr algn="l" fontAlgn="base"/>
            <a:endParaRPr lang="fr-CA" sz="24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Le Gouvernement du Québec a pris un engagement lors de la 15</a:t>
            </a:r>
            <a:r>
              <a:rPr lang="fr-CA" sz="2000" baseline="30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e</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conférence sur la biodiversité des Nations unies (COP 15) qu’a accueillie la ville de Montréal en décembre 2022. L’intention annoncée est de doter le Québec d’un </a:t>
            </a:r>
            <a:r>
              <a:rPr lang="fr-CA" sz="2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Plan nature 2030 pour participer à l’atteinte des objectifs du cadre mondial qui vise à faire face au déclin de la biodiversité.  </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Une enveloppe de 650 millions de dollars accompagnera ce plan qui est à construire avec la société civile.</a:t>
            </a:r>
          </a:p>
        </p:txBody>
      </p:sp>
    </p:spTree>
    <p:extLst>
      <p:ext uri="{BB962C8B-B14F-4D97-AF65-F5344CB8AC3E}">
        <p14:creationId xmlns:p14="http://schemas.microsoft.com/office/powerpoint/2010/main" val="345516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693842" y="944784"/>
            <a:ext cx="10537974" cy="5078313"/>
          </a:xfrm>
          <a:prstGeom prst="rect">
            <a:avLst/>
          </a:prstGeom>
          <a:noFill/>
        </p:spPr>
        <p:txBody>
          <a:bodyPr wrap="square" numCol="1" rtlCol="0">
            <a:spAutoFit/>
          </a:bodyPr>
          <a:lstStyle/>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Pourquoi une telle activité? (suite)</a:t>
            </a:r>
          </a:p>
          <a:p>
            <a:pPr algn="l" fontAlgn="base"/>
            <a:endPar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Une mobilisation régionale</a:t>
            </a:r>
          </a:p>
          <a:p>
            <a:pPr algn="l" fontAlgn="base"/>
            <a:endPar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En août 2023, les 17 </a:t>
            </a:r>
            <a:r>
              <a:rPr lang="fr-CA" sz="2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conseils régionaux de l’environnement</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dont Environnement Mauricie, ont reçu le </a:t>
            </a:r>
            <a:r>
              <a:rPr lang="fr-CA" sz="2000" b="1" u="sng"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mandat</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de sensibiliser et consulter les municipalités et la société civile autour de la biodiversité, afin de créer une grande mobilisation permettant d’atteindre les cibles du cadre mondial de la biodiversité.  Cette mobilisation se veut un rempart à une approche de type </a:t>
            </a:r>
            <a:r>
              <a:rPr lang="fr-CA" sz="200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top-down</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pour que les acteurs locaux participent à l’élaboration de la future politique nationale de biodiversité.  Ainsi, la Mauricie a son mot à dire cet automne.</a:t>
            </a:r>
          </a:p>
          <a:p>
            <a:pPr algn="l" fontAlgn="base"/>
            <a:endPar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Chaque municipalité, mais aussi les représentants de la société civile, les institutions et les entreprises privées étaient invités à </a:t>
            </a:r>
            <a:r>
              <a:rPr lang="fr-CA" sz="2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adopter une résolution </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pour reconnaître l’importance de protéger la biodiversité et leur intérêt à participer à la mise en œuvre du Plan nature 2030.</a:t>
            </a:r>
          </a:p>
        </p:txBody>
      </p:sp>
    </p:spTree>
    <p:extLst>
      <p:ext uri="{BB962C8B-B14F-4D97-AF65-F5344CB8AC3E}">
        <p14:creationId xmlns:p14="http://schemas.microsoft.com/office/powerpoint/2010/main" val="1110855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3108543"/>
          </a:xfrm>
          <a:prstGeom prst="rect">
            <a:avLst/>
          </a:prstGeom>
          <a:noFill/>
        </p:spPr>
        <p:txBody>
          <a:bodyPr wrap="square" numCol="1" rtlCol="0">
            <a:spAutoFit/>
          </a:bodyPr>
          <a:lstStyle/>
          <a:p>
            <a:pPr algn="l"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La crise de la biodiversité: un enjeu à prendre au sérieux</a:t>
            </a:r>
          </a:p>
          <a:p>
            <a:pPr algn="l" fontAlgn="base"/>
            <a:endParaRPr lang="fr-CA"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Les groupes d’experts et de scientifiques internationaux (IPBES) estiment à environ </a:t>
            </a:r>
            <a:r>
              <a:rPr lang="fr-CA" sz="2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un million</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le nombre </a:t>
            </a:r>
            <a:r>
              <a:rPr lang="fr-CA" sz="2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d’espèces</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animales et végétales </a:t>
            </a:r>
            <a:r>
              <a:rPr lang="fr-CA" sz="2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menacées d’extinction</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à plus ou moins brève échéance</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[1]</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Cette crise met à risque l’équilibre des écosystèmes et la qualité des milieux naturels, lesquels rendent des services essentiels aux besoins de la population : qualité de l’eau potable, santé des sols et des forêts, rendement agricole, etc. </a:t>
            </a:r>
          </a:p>
          <a:p>
            <a:pPr algn="l" fontAlgn="base"/>
            <a:endPar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000" b="0" i="0" u="none" strike="noStrike" dirty="0">
                <a:solidFill>
                  <a:srgbClr val="339966"/>
                </a:solidFill>
                <a:effectLst/>
                <a:latin typeface="Work Sans" panose="020F0502020204030204" pitchFamily="2" charset="0"/>
                <a:hlinkClick r:id="rId6"/>
              </a:rPr>
              <a:t>[1]</a:t>
            </a:r>
            <a:r>
              <a:rPr lang="fr-CA" sz="2000" b="0" i="0" dirty="0">
                <a:solidFill>
                  <a:srgbClr val="333333"/>
                </a:solidFill>
                <a:effectLst/>
                <a:latin typeface="Work Sans" panose="020F0502020204030204" pitchFamily="2" charset="0"/>
              </a:rPr>
              <a:t> </a:t>
            </a:r>
            <a:r>
              <a:rPr lang="fr-CA" sz="2000" b="0" i="0" dirty="0">
                <a:solidFill>
                  <a:srgbClr val="0070C0"/>
                </a:solidFill>
                <a:effectLst/>
                <a:latin typeface="Work Sans" panose="020F0502020204030204" pitchFamily="2" charset="0"/>
              </a:rPr>
              <a:t>IPBES</a:t>
            </a:r>
            <a:r>
              <a:rPr lang="fr-CA" sz="2000" b="0" i="0" dirty="0">
                <a:solidFill>
                  <a:srgbClr val="333333"/>
                </a:solidFill>
                <a:effectLst/>
                <a:latin typeface="Work Sans" panose="020F0502020204030204" pitchFamily="2" charset="0"/>
              </a:rPr>
              <a:t>, </a:t>
            </a:r>
            <a:r>
              <a:rPr lang="fr-CA" sz="2000" b="0" i="1" u="none" strike="noStrike" dirty="0">
                <a:solidFill>
                  <a:srgbClr val="369B5E"/>
                </a:solidFill>
                <a:effectLst/>
                <a:latin typeface="Work Sans" panose="020F0502020204030204" pitchFamily="2" charset="0"/>
                <a:hlinkClick r:id="rId6"/>
              </a:rPr>
              <a:t>Le rapport de l’évaluation mondiale de la biodiversité et des services écosystémiques</a:t>
            </a:r>
            <a:r>
              <a:rPr lang="fr-CA" sz="2000" b="0" i="0" u="none" strike="noStrike" dirty="0">
                <a:solidFill>
                  <a:srgbClr val="369B5E"/>
                </a:solidFill>
                <a:effectLst/>
                <a:latin typeface="Work Sans" panose="020F0502020204030204" pitchFamily="2" charset="0"/>
                <a:hlinkClick r:id="rId6"/>
              </a:rPr>
              <a:t>, 2019</a:t>
            </a:r>
            <a:endParaRPr lang="fr-CA" sz="2000" b="0" i="0" dirty="0">
              <a:solidFill>
                <a:srgbClr val="FFFFFF"/>
              </a:solidFill>
              <a:effectLst/>
              <a:latin typeface="Work Sans" panose="020F0502020204030204" pitchFamily="2" charset="0"/>
            </a:endParaRPr>
          </a:p>
        </p:txBody>
      </p:sp>
    </p:spTree>
    <p:extLst>
      <p:ext uri="{BB962C8B-B14F-4D97-AF65-F5344CB8AC3E}">
        <p14:creationId xmlns:p14="http://schemas.microsoft.com/office/powerpoint/2010/main" val="58186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17906" y="1252171"/>
            <a:ext cx="10537974" cy="5416868"/>
          </a:xfrm>
          <a:prstGeom prst="rect">
            <a:avLst/>
          </a:prstGeom>
          <a:noFill/>
        </p:spPr>
        <p:txBody>
          <a:bodyPr wrap="square" numCol="1" rtlCol="0">
            <a:spAutoFit/>
          </a:bodyPr>
          <a:lstStyle/>
          <a:p>
            <a:pPr algn="l" fontAlgn="base"/>
            <a:r>
              <a:rPr lang="fr-CA" sz="21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Plus de 100 personnes étaient présentes !</a:t>
            </a:r>
          </a:p>
          <a:p>
            <a:pPr algn="l" fontAlgn="base"/>
            <a:endParaRPr lang="fr-CA" sz="21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1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Des participants de tout azimut !</a:t>
            </a:r>
          </a:p>
          <a:p>
            <a:pPr algn="l" fontAlgn="base"/>
            <a:endParaRPr lang="fr-CA" sz="21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algn="l" fontAlgn="base"/>
            <a:r>
              <a:rPr lang="fr-CA" sz="21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Quelques présentations pour transmettre de l’information sur différents sujets, tels que:</a:t>
            </a:r>
          </a:p>
          <a:p>
            <a:pPr algn="l" fontAlgn="base"/>
            <a:endParaRPr lang="fr-CA" sz="21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CA" sz="20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 la situation de la biodiversité en Mauric</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ie, par </a:t>
            </a:r>
            <a:r>
              <a:rPr lang="fr-CA" sz="2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Lauréanne Daneau</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p>
          <a:p>
            <a:pPr algn="l" fontAlgn="base"/>
            <a:endPar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CA" sz="20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 l’agriculture</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la Politique bioalimentaire du Québec 2020-2030, ses 5 objectifs et 8 indicateurs clés, par </a:t>
            </a:r>
            <a:r>
              <a:rPr lang="fr-CA" sz="2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Hélène Bernard </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(MAPAQ);</a:t>
            </a:r>
          </a:p>
          <a:p>
            <a:pPr algn="l" fontAlgn="base"/>
            <a:endPar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l" fontAlgn="base"/>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CA" sz="20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 le syndicat des producteurs de bois, par </a:t>
            </a:r>
            <a:r>
              <a:rPr lang="fr-CA" sz="2000" b="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Patrick </a:t>
            </a:r>
            <a:r>
              <a:rPr lang="fr-CA" sz="2000" b="1" dirty="0" err="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Lupien</a:t>
            </a:r>
            <a:r>
              <a:rPr lang="fr-CA" sz="20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 qui conseille et guide </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s</a:t>
            </a:r>
            <a:r>
              <a:rPr lang="fr-CA" sz="20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es membres qui exploitent des terres privées, par exemple, face aux </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changements climatiques et à la protection des habitats et des corridors de connectivité qui sont en constante évolution naturelle. Il faut savoir que plus d’un million de visite sont enregistrées dans les lieux de plein air en Mauricie chaque année et considérer l’impact que nous avons sur la nature;</a:t>
            </a:r>
          </a:p>
        </p:txBody>
      </p:sp>
    </p:spTree>
    <p:extLst>
      <p:ext uri="{BB962C8B-B14F-4D97-AF65-F5344CB8AC3E}">
        <p14:creationId xmlns:p14="http://schemas.microsoft.com/office/powerpoint/2010/main" val="2080845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05874" y="1107792"/>
            <a:ext cx="10537974" cy="4276876"/>
          </a:xfrm>
          <a:prstGeom prst="rect">
            <a:avLst/>
          </a:prstGeom>
          <a:noFill/>
        </p:spPr>
        <p:txBody>
          <a:bodyPr wrap="square" numCol="1" rtlCol="0">
            <a:spAutoFit/>
          </a:bodyPr>
          <a:lstStyle/>
          <a:p>
            <a:pPr algn="l" fontAlgn="base">
              <a:lnSpc>
                <a:spcPct val="150000"/>
              </a:lnSpc>
            </a:pPr>
            <a:endParaRPr lang="fr-CA" sz="22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algn="l" fontAlgn="base">
              <a:lnSpc>
                <a:spcPct val="150000"/>
              </a:lnSpc>
            </a:pPr>
            <a:r>
              <a:rPr lang="fr-CA" sz="20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 Desjardins, avec </a:t>
            </a:r>
            <a:r>
              <a:rPr lang="fr-CA" sz="2000" b="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Marie-Christine Chenard </a:t>
            </a:r>
            <a:r>
              <a:rPr lang="fr-CA" sz="20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de l’équipe en financement dura</a:t>
            </a:r>
            <a:r>
              <a:rPr lang="fr-CA"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ble ESG (Facteurs Environnementaux, Sociaux, de Gouvernance). Elle fait partie d’une équipe dédiée à l’accompagnement des investisseurs dans différents projets pouvant avoir un impact positif sur l’environnement.  Elle a mentionné que la moitié du PIB mondial dépend de la biodiversité. Ainsi, quel est le rôle de la finance avec cette importante considération?  Le Fonds du Grand Mouvement Desjardins a une valeur de 250M$ et est disponible pour soutenir les initiatives de développement durable.</a:t>
            </a:r>
            <a:endParaRPr lang="fr-CA" sz="20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algn="l" fontAlgn="base">
              <a:lnSpc>
                <a:spcPct val="150000"/>
              </a:lnSpc>
            </a:pPr>
            <a:endParaRPr lang="fr-CA" sz="22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319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custDataLst>
              <p:tags r:id="rId1"/>
            </p:custDataLst>
          </p:nvPr>
        </p:nvSpPr>
        <p:spPr>
          <a:xfrm>
            <a:off x="0" y="30682"/>
            <a:ext cx="12192000" cy="873443"/>
          </a:xfrm>
          <a:prstGeom prst="rect">
            <a:avLst/>
          </a:prstGeom>
          <a:solidFill>
            <a:srgbClr val="1D4060"/>
          </a:solidFill>
          <a:ln>
            <a:solidFill>
              <a:srgbClr val="1D4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p>
        </p:txBody>
      </p:sp>
      <p:sp>
        <p:nvSpPr>
          <p:cNvPr id="2" name="Titre 1">
            <a:extLst>
              <a:ext uri="{FF2B5EF4-FFF2-40B4-BE49-F238E27FC236}">
                <a16:creationId xmlns:a16="http://schemas.microsoft.com/office/drawing/2014/main" id="{C9DDC4FC-7C74-4B09-975E-DC569DBBA02D}"/>
              </a:ext>
            </a:extLst>
          </p:cNvPr>
          <p:cNvSpPr>
            <a:spLocks noGrp="1"/>
          </p:cNvSpPr>
          <p:nvPr>
            <p:ph type="title"/>
            <p:custDataLst>
              <p:tags r:id="rId2"/>
            </p:custDataLst>
          </p:nvPr>
        </p:nvSpPr>
        <p:spPr>
          <a:xfrm>
            <a:off x="1794681" y="71341"/>
            <a:ext cx="8795981" cy="873443"/>
          </a:xfrm>
        </p:spPr>
        <p:txBody>
          <a:bodyPr>
            <a:normAutofit/>
          </a:bodyPr>
          <a:lstStyle/>
          <a:p>
            <a:pPr algn="ctr"/>
            <a:r>
              <a:rPr lang="fr-CA" sz="36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RENDEZ-VOUS DE LA BIODIVERSITÉ</a:t>
            </a:r>
          </a:p>
        </p:txBody>
      </p:sp>
      <p:sp>
        <p:nvSpPr>
          <p:cNvPr id="12" name="ZoneTexte 11">
            <a:extLst>
              <a:ext uri="{FF2B5EF4-FFF2-40B4-BE49-F238E27FC236}">
                <a16:creationId xmlns:a16="http://schemas.microsoft.com/office/drawing/2014/main" id="{99A16F5A-0D66-5401-A832-CBE6DBC5A5FA}"/>
              </a:ext>
            </a:extLst>
          </p:cNvPr>
          <p:cNvSpPr txBox="1"/>
          <p:nvPr>
            <p:custDataLst>
              <p:tags r:id="rId3"/>
            </p:custDataLst>
          </p:nvPr>
        </p:nvSpPr>
        <p:spPr>
          <a:xfrm flipH="1">
            <a:off x="721700" y="1256386"/>
            <a:ext cx="10537974" cy="954107"/>
          </a:xfrm>
          <a:prstGeom prst="rect">
            <a:avLst/>
          </a:prstGeom>
          <a:noFill/>
        </p:spPr>
        <p:txBody>
          <a:bodyPr wrap="square" numCol="1" rtlCol="0">
            <a:spAutoFit/>
          </a:bodyPr>
          <a:lstStyle/>
          <a:p>
            <a:pPr fontAlgn="base"/>
            <a:r>
              <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La journée s’est ensuite poursuivie avec des ateliers :</a:t>
            </a:r>
          </a:p>
          <a:p>
            <a:pPr fontAlgn="base"/>
            <a:endParaRPr lang="fr-CA"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3" name="Image 2">
            <a:extLst>
              <a:ext uri="{FF2B5EF4-FFF2-40B4-BE49-F238E27FC236}">
                <a16:creationId xmlns:a16="http://schemas.microsoft.com/office/drawing/2014/main" id="{311EC5C1-7AAE-ADB6-6B0F-F23CB12837C3}"/>
              </a:ext>
            </a:extLst>
          </p:cNvPr>
          <p:cNvPicPr>
            <a:picLocks noChangeAspect="1"/>
          </p:cNvPicPr>
          <p:nvPr>
            <p:custDataLst>
              <p:tags r:id="rId4"/>
            </p:custDataLst>
          </p:nvPr>
        </p:nvPicPr>
        <p:blipFill rotWithShape="1">
          <a:blip r:embed="rId7"/>
          <a:srcRect t="34259"/>
          <a:stretch/>
        </p:blipFill>
        <p:spPr bwMode="auto">
          <a:xfrm>
            <a:off x="1910942" y="2522096"/>
            <a:ext cx="8159490" cy="40230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0967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10545</TotalTime>
  <Words>1445</Words>
  <Application>Microsoft Office PowerPoint</Application>
  <PresentationFormat>Grand écran</PresentationFormat>
  <Paragraphs>160</Paragraphs>
  <Slides>25</Slides>
  <Notes>25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Calibri</vt:lpstr>
      <vt:lpstr>Calibri Light</vt:lpstr>
      <vt:lpstr>Century Gothic</vt:lpstr>
      <vt:lpstr>Work Sans</vt:lpstr>
      <vt:lpstr>Thème Office</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lpstr>RENDEZ-VOUS DE LA BIODIVERSITÉ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Diane Rivard</dc:creator>
  <cp:lastModifiedBy>Diane Rivard</cp:lastModifiedBy>
  <cp:revision>61</cp:revision>
  <cp:lastPrinted>2023-10-24T10:10:45Z</cp:lastPrinted>
  <dcterms:created xsi:type="dcterms:W3CDTF">2023-05-12T23:49:15Z</dcterms:created>
  <dcterms:modified xsi:type="dcterms:W3CDTF">2023-10-24T18:44:16Z</dcterms:modified>
</cp:coreProperties>
</file>